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8" r:id="rId2"/>
    <p:sldId id="310" r:id="rId3"/>
    <p:sldId id="299" r:id="rId4"/>
    <p:sldId id="31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867" autoAdjust="0"/>
  </p:normalViewPr>
  <p:slideViewPr>
    <p:cSldViewPr>
      <p:cViewPr varScale="1">
        <p:scale>
          <a:sx n="96" d="100"/>
          <a:sy n="96" d="100"/>
        </p:scale>
        <p:origin x="4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7CE3-9BFD-4487-B735-B334D6E65E50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E7132-8B62-4F12-BBBC-0F70BB7916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22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dict.revised.moe.edu.tw/cgi-bin/cbdic/gsweb.cgi?ccd=3LWFIR&amp;o=e0&amp;sec=sec1&amp;op=sti=%22%E5%82%B3%E7%B5%B1%22.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t.revised.moe.edu.tw/cgi-bin/cbdic/gsweb.cgi?ccd=3LWFIR&amp;o=e0&amp;sec=sec1&amp;op=sti=%22%E7%B5%B1%E7%8E%87%22.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dict.revised.moe.edu.tw/cgi-bin/cbdic/gsweb.cgi?ccd=3LWFIR&amp;o=e0&amp;sec=sec1&amp;op=sti=%22%E7%B5%B1%E7%A8%B1%22.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dict.revised.moe.edu.tw/cgi-bin/cbdic/gsweb.cgi?ccd=3LWFIR&amp;o=e0&amp;sec=sec1&amp;op=sti=%22%E7%B5%B1%E8%A8%88%22." TargetMode="Externa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305" y="76289"/>
            <a:ext cx="2186030" cy="466757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生字練習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51720" y="312737"/>
            <a:ext cx="897912" cy="395871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部首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29529" r="39858" b="38192"/>
          <a:stretch/>
        </p:blipFill>
        <p:spPr bwMode="auto">
          <a:xfrm>
            <a:off x="1998744" y="778013"/>
            <a:ext cx="985622" cy="6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051720" y="2246022"/>
            <a:ext cx="881449" cy="411259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字義：</a:t>
            </a:r>
          </a:p>
        </p:txBody>
      </p:sp>
      <p:sp>
        <p:nvSpPr>
          <p:cNvPr id="3" name="矩形 2"/>
          <p:cNvSpPr/>
          <p:nvPr/>
        </p:nvSpPr>
        <p:spPr>
          <a:xfrm>
            <a:off x="3059832" y="1783296"/>
            <a:ext cx="4428388" cy="1357672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pPr>
              <a:lnSpc>
                <a:spcPts val="3341"/>
              </a:lnSpc>
            </a:pP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體系：「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3" tooltip="傳統"/>
              </a:rPr>
              <a:t>傳統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41"/>
              </a:lnSpc>
            </a:pP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總合：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4" tooltip="統計"/>
              </a:rPr>
              <a:t>統計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、「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5" tooltip="統稱"/>
              </a:rPr>
              <a:t>統稱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41"/>
              </a:lnSpc>
            </a:pP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率領：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6" tooltip="統率"/>
              </a:rPr>
              <a:t>統率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2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2243" y="3738778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722450" y="3690474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46561" y="3684056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2035051" y="3735881"/>
            <a:ext cx="348128" cy="611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4725258" y="3704610"/>
            <a:ext cx="348128" cy="597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7049369" y="3684056"/>
            <a:ext cx="348128" cy="611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5" t="21082" r="12293" b="10994"/>
          <a:stretch/>
        </p:blipFill>
        <p:spPr bwMode="auto">
          <a:xfrm>
            <a:off x="136000" y="617538"/>
            <a:ext cx="1627687" cy="59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中国传统民间工艺——剪纸_汉程民俗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58" y="4495985"/>
            <a:ext cx="1656184" cy="17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统筹思维– 云智图空间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9" descr="统筹思维– 云智图空间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AutoShape 11" descr="统筹思维– 云智图空间站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3" descr="统筹思维– 云智图空间站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r="14218"/>
          <a:stretch/>
        </p:blipFill>
        <p:spPr>
          <a:xfrm>
            <a:off x="2035051" y="4509120"/>
            <a:ext cx="1794459" cy="1790527"/>
          </a:xfrm>
          <a:prstGeom prst="rect">
            <a:avLst/>
          </a:prstGeom>
        </p:spPr>
      </p:pic>
      <p:pic>
        <p:nvPicPr>
          <p:cNvPr id="1039" name="Picture 15" descr="統率力の意味 リーダーシップとの違い 統率力がある人の特徴 | マナラボ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r="8980"/>
          <a:stretch/>
        </p:blipFill>
        <p:spPr bwMode="auto">
          <a:xfrm>
            <a:off x="6875305" y="4509120"/>
            <a:ext cx="2059897" cy="15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8" t="39735" r="10636" b="27627"/>
          <a:stretch/>
        </p:blipFill>
        <p:spPr bwMode="auto">
          <a:xfrm>
            <a:off x="2093044" y="853294"/>
            <a:ext cx="822772" cy="59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2" t="44062" r="18961" b="34896"/>
          <a:stretch/>
        </p:blipFill>
        <p:spPr bwMode="auto">
          <a:xfrm>
            <a:off x="1282684" y="810374"/>
            <a:ext cx="336988" cy="60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4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接點 18"/>
          <p:cNvCxnSpPr/>
          <p:nvPr/>
        </p:nvCxnSpPr>
        <p:spPr>
          <a:xfrm>
            <a:off x="4334697" y="2936633"/>
            <a:ext cx="772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334697" y="1888333"/>
            <a:ext cx="772940" cy="1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1305" y="76289"/>
            <a:ext cx="2186030" cy="466757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生字練習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50492" y="385974"/>
            <a:ext cx="881449" cy="395871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部首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29529" r="39858" b="38192"/>
          <a:stretch/>
        </p:blipFill>
        <p:spPr bwMode="auto">
          <a:xfrm>
            <a:off x="1769788" y="823912"/>
            <a:ext cx="985622" cy="6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646969" y="1889794"/>
            <a:ext cx="1407296" cy="472815"/>
          </a:xfrm>
          <a:prstGeom prst="rect">
            <a:avLst/>
          </a:prstGeom>
        </p:spPr>
        <p:txBody>
          <a:bodyPr wrap="none" lIns="87243" tIns="43621" rIns="87243" bIns="43621">
            <a:spAutoFit/>
          </a:bodyPr>
          <a:lstStyle/>
          <a:p>
            <a:r>
              <a:rPr lang="zh-TW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形似字</a:t>
            </a:r>
            <a:r>
              <a:rPr lang="zh-TW" alt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5107637" y="1647407"/>
            <a:ext cx="1053296" cy="5722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純熟</a:t>
            </a:r>
            <a:endParaRPr lang="zh-TW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5125472" y="2734218"/>
            <a:ext cx="1053296" cy="5722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0"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愚鈍</a:t>
            </a:r>
            <a:endPara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681046" y="4008476"/>
            <a:ext cx="1001208" cy="472815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例句：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5" t="21082" r="12293" b="10994"/>
          <a:stretch/>
        </p:blipFill>
        <p:spPr bwMode="auto">
          <a:xfrm>
            <a:off x="136000" y="617538"/>
            <a:ext cx="1445663" cy="515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统筹思维– 云智图空间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9" descr="统筹思维– 云智图空间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AutoShape 11" descr="统筹思维– 云智图空间站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13" descr="统筹思维– 云智图空间站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8" t="39735" r="10636" b="27627"/>
          <a:stretch/>
        </p:blipFill>
        <p:spPr bwMode="auto">
          <a:xfrm>
            <a:off x="1867333" y="870469"/>
            <a:ext cx="822772" cy="59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37743" r="37323" b="27627"/>
          <a:stretch/>
        </p:blipFill>
        <p:spPr bwMode="auto">
          <a:xfrm>
            <a:off x="3341097" y="1536199"/>
            <a:ext cx="993600" cy="7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37743" r="71522" b="27618"/>
          <a:stretch/>
        </p:blipFill>
        <p:spPr bwMode="auto">
          <a:xfrm>
            <a:off x="3341889" y="2586822"/>
            <a:ext cx="992808" cy="6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2" t="44062" r="18961" b="34896"/>
          <a:stretch/>
        </p:blipFill>
        <p:spPr bwMode="auto">
          <a:xfrm>
            <a:off x="1170244" y="763798"/>
            <a:ext cx="336988" cy="60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1341070" y="4470494"/>
            <a:ext cx="7695426" cy="130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阿婆的鐵蛋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遵循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作法，吃起來有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一種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滋味。</a:t>
            </a:r>
          </a:p>
        </p:txBody>
      </p:sp>
      <p:sp>
        <p:nvSpPr>
          <p:cNvPr id="51" name="圓角矩形 50"/>
          <p:cNvSpPr/>
          <p:nvPr/>
        </p:nvSpPr>
        <p:spPr>
          <a:xfrm>
            <a:off x="4292957" y="4220633"/>
            <a:ext cx="1629360" cy="718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4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傳統</a:t>
            </a:r>
            <a:endParaRPr lang="zh-TW" altLang="en-US" sz="4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2526417" y="5074806"/>
            <a:ext cx="1629360" cy="5705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4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純樸</a:t>
            </a:r>
            <a:endParaRPr lang="zh-TW" altLang="en-US" sz="4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64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9" t="25494" r="35722" b="6752"/>
          <a:stretch/>
        </p:blipFill>
        <p:spPr bwMode="auto">
          <a:xfrm>
            <a:off x="41306" y="543046"/>
            <a:ext cx="1813970" cy="56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305" y="76289"/>
            <a:ext cx="2186030" cy="466757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生字練習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61056" y="214229"/>
            <a:ext cx="881449" cy="395871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部首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29529" r="39858" b="38192"/>
          <a:stretch/>
        </p:blipFill>
        <p:spPr bwMode="auto">
          <a:xfrm>
            <a:off x="2031347" y="911327"/>
            <a:ext cx="985622" cy="6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031347" y="2348523"/>
            <a:ext cx="881449" cy="411259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字義：</a:t>
            </a:r>
          </a:p>
        </p:txBody>
      </p:sp>
      <p:sp>
        <p:nvSpPr>
          <p:cNvPr id="3" name="矩形 2"/>
          <p:cNvSpPr/>
          <p:nvPr/>
        </p:nvSpPr>
        <p:spPr>
          <a:xfrm>
            <a:off x="2973219" y="1879495"/>
            <a:ext cx="5737209" cy="1357672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pPr>
              <a:lnSpc>
                <a:spcPts val="3341"/>
              </a:lnSpc>
            </a:pPr>
            <a:r>
              <a:rPr lang="en-US" altLang="zh-TW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生意：「經商」、「商業」</a:t>
            </a:r>
            <a:endParaRPr lang="en-US" altLang="zh-TW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41"/>
              </a:lnSpc>
            </a:pPr>
            <a:r>
              <a:rPr lang="en-US" altLang="zh-TW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五音之一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「宮、</a:t>
            </a:r>
            <a:r>
              <a:rPr lang="zh-TW" alt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商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、角、徵、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羽」</a:t>
            </a:r>
            <a:endParaRPr lang="en-US" altLang="zh-TW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41"/>
              </a:lnSpc>
            </a:pPr>
            <a:r>
              <a:rPr lang="en-US" altLang="zh-TW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算術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中除法的答案：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「商數」</a:t>
            </a:r>
            <a:endParaRPr lang="en-US" altLang="zh-TW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60717" y="3917287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078301" y="3941063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302251" y="3938451"/>
            <a:ext cx="348128" cy="611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1683219" y="3917287"/>
            <a:ext cx="348128" cy="611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4076294" y="3955199"/>
            <a:ext cx="348128" cy="597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7290767" y="3941063"/>
            <a:ext cx="348128" cy="611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2052" name="Picture 4" descr="卡通商人形象系列-矢量卡通商人形象图片-高清图片-图片素材-寻图免费打包下载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99" y="4528455"/>
            <a:ext cx="1935540" cy="229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音樂能治病？妙用五音養五臟＊ 阿波羅新聞網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61" y="4899226"/>
            <a:ext cx="2065160" cy="17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整數與小數的四則運算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1" t="15015"/>
          <a:stretch/>
        </p:blipFill>
        <p:spPr bwMode="auto">
          <a:xfrm>
            <a:off x="7454690" y="4656312"/>
            <a:ext cx="1619673" cy="20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8199423" y="4632921"/>
            <a:ext cx="636220" cy="398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5" t="46855" r="8367" b="33494"/>
          <a:stretch/>
        </p:blipFill>
        <p:spPr bwMode="auto">
          <a:xfrm>
            <a:off x="1134320" y="808248"/>
            <a:ext cx="526397" cy="101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4" t="45431" r="35722" b="33485"/>
          <a:stretch/>
        </p:blipFill>
        <p:spPr bwMode="auto">
          <a:xfrm>
            <a:off x="2073307" y="982240"/>
            <a:ext cx="914517" cy="54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5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9" t="25494" r="35722" b="6752"/>
          <a:stretch/>
        </p:blipFill>
        <p:spPr bwMode="auto">
          <a:xfrm>
            <a:off x="41306" y="543046"/>
            <a:ext cx="1649976" cy="520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接點 18"/>
          <p:cNvCxnSpPr/>
          <p:nvPr/>
        </p:nvCxnSpPr>
        <p:spPr>
          <a:xfrm>
            <a:off x="3788913" y="2489362"/>
            <a:ext cx="567063" cy="2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1305" y="76289"/>
            <a:ext cx="2186030" cy="466757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生字練習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46335" y="536824"/>
            <a:ext cx="881449" cy="369332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部首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29529" r="39858" b="38192"/>
          <a:stretch/>
        </p:blipFill>
        <p:spPr bwMode="auto">
          <a:xfrm>
            <a:off x="1786178" y="941079"/>
            <a:ext cx="985622" cy="6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538423" y="116632"/>
            <a:ext cx="881449" cy="411259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字義：</a:t>
            </a:r>
          </a:p>
        </p:txBody>
      </p:sp>
      <p:sp>
        <p:nvSpPr>
          <p:cNvPr id="3" name="矩形 2"/>
          <p:cNvSpPr/>
          <p:nvPr/>
        </p:nvSpPr>
        <p:spPr>
          <a:xfrm>
            <a:off x="3371295" y="44624"/>
            <a:ext cx="5737209" cy="1357672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pPr>
              <a:lnSpc>
                <a:spcPts val="3341"/>
              </a:lnSpc>
            </a:pPr>
            <a:r>
              <a:rPr lang="en-US" altLang="zh-TW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生意：「經商」、「商業」</a:t>
            </a:r>
            <a:endParaRPr lang="en-US" altLang="zh-TW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41"/>
              </a:lnSpc>
            </a:pPr>
            <a:r>
              <a:rPr lang="en-US" altLang="zh-TW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五音之一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「宮、商、角、徵、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羽」</a:t>
            </a:r>
            <a:endParaRPr lang="en-US" altLang="zh-TW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41"/>
              </a:lnSpc>
            </a:pPr>
            <a:r>
              <a:rPr lang="en-US" altLang="zh-TW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算術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中除法的答案：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「商數」</a:t>
            </a:r>
            <a:endParaRPr lang="en-US" altLang="zh-TW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84432" y="2258553"/>
            <a:ext cx="1260217" cy="422333"/>
          </a:xfrm>
          <a:prstGeom prst="rect">
            <a:avLst/>
          </a:prstGeom>
        </p:spPr>
        <p:txBody>
          <a:bodyPr wrap="none" lIns="87243" tIns="43621" rIns="87243" bIns="43621">
            <a:spAutoFit/>
          </a:bodyPr>
          <a:lstStyle/>
          <a:p>
            <a:r>
              <a:rPr lang="zh-TW" alt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形似字：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4336844" y="2188989"/>
            <a:ext cx="883228" cy="5722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43" tIns="43621" rIns="87243" bIns="43621" rtlCol="0" anchor="ctr"/>
          <a:lstStyle/>
          <a:p>
            <a:pPr algn="ctr"/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採摘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60717" y="3308590"/>
            <a:ext cx="6177833" cy="457426"/>
          </a:xfrm>
          <a:prstGeom prst="rect">
            <a:avLst/>
          </a:prstGeom>
        </p:spPr>
        <p:txBody>
          <a:bodyPr wrap="none" lIns="87243" tIns="43621" rIns="87243" bIns="43621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成語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：動如參  商，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比喻分別而無法相見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709315" y="4491542"/>
            <a:ext cx="1001208" cy="466757"/>
          </a:xfrm>
          <a:prstGeom prst="rect">
            <a:avLst/>
          </a:prstGeom>
          <a:noFill/>
        </p:spPr>
        <p:txBody>
          <a:bodyPr wrap="square" lIns="87243" tIns="43621" rIns="87243" bIns="43621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例句：</a:t>
            </a:r>
          </a:p>
        </p:txBody>
      </p:sp>
      <p:sp>
        <p:nvSpPr>
          <p:cNvPr id="27" name="矩形 26"/>
          <p:cNvSpPr/>
          <p:nvPr/>
        </p:nvSpPr>
        <p:spPr>
          <a:xfrm>
            <a:off x="1232980" y="4744195"/>
            <a:ext cx="7974184" cy="1735661"/>
          </a:xfrm>
          <a:prstGeom prst="rect">
            <a:avLst/>
          </a:prstGeom>
        </p:spPr>
        <p:txBody>
          <a:bodyPr wrap="square" lIns="87243" tIns="43621" rIns="87243" bIns="43621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、人生不相見，動如 </a:t>
            </a:r>
            <a:r>
              <a:rPr lang="zh-TW" altLang="en-US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7000"/>
              </a:lnSpc>
            </a:pP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、經銷 </a:t>
            </a:r>
            <a:r>
              <a:rPr lang="zh-TW" altLang="en-US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收購茶農採</a:t>
            </a:r>
            <a:r>
              <a:rPr lang="zh-TW" altLang="en-US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的茶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葉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去賣。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5" t="46855" r="8367" b="33494"/>
          <a:stretch/>
        </p:blipFill>
        <p:spPr bwMode="auto">
          <a:xfrm>
            <a:off x="1134320" y="808248"/>
            <a:ext cx="526397" cy="101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4" t="45431" r="35722" b="33485"/>
          <a:stretch/>
        </p:blipFill>
        <p:spPr bwMode="auto">
          <a:xfrm>
            <a:off x="1857283" y="1007666"/>
            <a:ext cx="914517" cy="54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38124" r="63471" b="25625"/>
          <a:stretch/>
        </p:blipFill>
        <p:spPr bwMode="auto">
          <a:xfrm>
            <a:off x="2861849" y="2132856"/>
            <a:ext cx="927064" cy="6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44138" r="52269" b="25375"/>
          <a:stretch/>
        </p:blipFill>
        <p:spPr bwMode="auto">
          <a:xfrm>
            <a:off x="4659716" y="4613289"/>
            <a:ext cx="772833" cy="82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44137" r="81299" b="24901"/>
          <a:stretch/>
        </p:blipFill>
        <p:spPr bwMode="auto">
          <a:xfrm>
            <a:off x="6590876" y="4581827"/>
            <a:ext cx="763283" cy="83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44137" r="81299" b="24901"/>
          <a:stretch/>
        </p:blipFill>
        <p:spPr bwMode="auto">
          <a:xfrm>
            <a:off x="2925361" y="5568051"/>
            <a:ext cx="763283" cy="83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41815" r="73214" b="30058"/>
          <a:stretch/>
        </p:blipFill>
        <p:spPr bwMode="auto">
          <a:xfrm>
            <a:off x="5884307" y="5672310"/>
            <a:ext cx="711184" cy="63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043" r="44919" b="33484"/>
          <a:stretch/>
        </p:blipFill>
        <p:spPr bwMode="auto">
          <a:xfrm>
            <a:off x="3595711" y="3368035"/>
            <a:ext cx="204123" cy="41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4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043" r="44919" b="33484"/>
          <a:stretch/>
        </p:blipFill>
        <p:spPr bwMode="auto">
          <a:xfrm>
            <a:off x="5497862" y="4746543"/>
            <a:ext cx="327187" cy="66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線接點 36"/>
          <p:cNvCxnSpPr/>
          <p:nvPr/>
        </p:nvCxnSpPr>
        <p:spPr>
          <a:xfrm flipV="1">
            <a:off x="2627784" y="3765899"/>
            <a:ext cx="1637052" cy="19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5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195</Words>
  <Application>Microsoft Office PowerPoint</Application>
  <PresentationFormat>如螢幕大小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102</cp:revision>
  <dcterms:created xsi:type="dcterms:W3CDTF">2020-11-09T02:20:38Z</dcterms:created>
  <dcterms:modified xsi:type="dcterms:W3CDTF">2022-05-23T05:50:22Z</dcterms:modified>
</cp:coreProperties>
</file>