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5"/>
  </p:handout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8" r:id="rId22"/>
    <p:sldId id="277" r:id="rId23"/>
    <p:sldId id="276" r:id="rId24"/>
  </p:sldIdLst>
  <p:sldSz cx="9144000" cy="6858000" type="screen4x3"/>
  <p:notesSz cx="6864350" cy="999648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4552" cy="499824"/>
          </a:xfrm>
          <a:prstGeom prst="rect">
            <a:avLst/>
          </a:prstGeom>
        </p:spPr>
        <p:txBody>
          <a:bodyPr vert="horz" lIns="96341" tIns="48171" rIns="96341" bIns="48171" rtlCol="0"/>
          <a:lstStyle>
            <a:lvl1pPr algn="l">
              <a:defRPr sz="1300"/>
            </a:lvl1pPr>
          </a:lstStyle>
          <a:p>
            <a:endParaRPr lang="zh-TW" altLang="en-US"/>
          </a:p>
        </p:txBody>
      </p:sp>
      <p:sp>
        <p:nvSpPr>
          <p:cNvPr id="3" name="日期版面配置區 2"/>
          <p:cNvSpPr>
            <a:spLocks noGrp="1"/>
          </p:cNvSpPr>
          <p:nvPr>
            <p:ph type="dt" sz="quarter" idx="1"/>
          </p:nvPr>
        </p:nvSpPr>
        <p:spPr>
          <a:xfrm>
            <a:off x="3888210" y="0"/>
            <a:ext cx="2974552" cy="499824"/>
          </a:xfrm>
          <a:prstGeom prst="rect">
            <a:avLst/>
          </a:prstGeom>
        </p:spPr>
        <p:txBody>
          <a:bodyPr vert="horz" lIns="96341" tIns="48171" rIns="96341" bIns="48171" rtlCol="0"/>
          <a:lstStyle>
            <a:lvl1pPr algn="r">
              <a:defRPr sz="1300"/>
            </a:lvl1pPr>
          </a:lstStyle>
          <a:p>
            <a:fld id="{F41F2D4F-CD36-4164-8464-29324190CC62}" type="datetimeFigureOut">
              <a:rPr lang="zh-TW" altLang="en-US" smtClean="0"/>
              <a:t>2022/5/30</a:t>
            </a:fld>
            <a:endParaRPr lang="zh-TW" altLang="en-US"/>
          </a:p>
        </p:txBody>
      </p:sp>
      <p:sp>
        <p:nvSpPr>
          <p:cNvPr id="4" name="頁尾版面配置區 3"/>
          <p:cNvSpPr>
            <a:spLocks noGrp="1"/>
          </p:cNvSpPr>
          <p:nvPr>
            <p:ph type="ftr" sz="quarter" idx="2"/>
          </p:nvPr>
        </p:nvSpPr>
        <p:spPr>
          <a:xfrm>
            <a:off x="0" y="9494929"/>
            <a:ext cx="2974552" cy="499824"/>
          </a:xfrm>
          <a:prstGeom prst="rect">
            <a:avLst/>
          </a:prstGeom>
        </p:spPr>
        <p:txBody>
          <a:bodyPr vert="horz" lIns="96341" tIns="48171" rIns="96341" bIns="48171" rtlCol="0" anchor="b"/>
          <a:lstStyle>
            <a:lvl1pPr algn="l">
              <a:defRPr sz="1300"/>
            </a:lvl1pPr>
          </a:lstStyle>
          <a:p>
            <a:endParaRPr lang="zh-TW" altLang="en-US"/>
          </a:p>
        </p:txBody>
      </p:sp>
      <p:sp>
        <p:nvSpPr>
          <p:cNvPr id="5" name="投影片編號版面配置區 4"/>
          <p:cNvSpPr>
            <a:spLocks noGrp="1"/>
          </p:cNvSpPr>
          <p:nvPr>
            <p:ph type="sldNum" sz="quarter" idx="3"/>
          </p:nvPr>
        </p:nvSpPr>
        <p:spPr>
          <a:xfrm>
            <a:off x="3888210" y="9494929"/>
            <a:ext cx="2974552" cy="499824"/>
          </a:xfrm>
          <a:prstGeom prst="rect">
            <a:avLst/>
          </a:prstGeom>
        </p:spPr>
        <p:txBody>
          <a:bodyPr vert="horz" lIns="96341" tIns="48171" rIns="96341" bIns="48171" rtlCol="0" anchor="b"/>
          <a:lstStyle>
            <a:lvl1pPr algn="r">
              <a:defRPr sz="1300"/>
            </a:lvl1pPr>
          </a:lstStyle>
          <a:p>
            <a:fld id="{4EDFE169-182C-4B84-B561-DA94567F1ADB}" type="slidenum">
              <a:rPr lang="zh-TW" altLang="en-US" smtClean="0"/>
              <a:t>‹#›</a:t>
            </a:fld>
            <a:endParaRPr lang="zh-TW" altLang="en-US"/>
          </a:p>
        </p:txBody>
      </p:sp>
    </p:spTree>
    <p:extLst>
      <p:ext uri="{BB962C8B-B14F-4D97-AF65-F5344CB8AC3E}">
        <p14:creationId xmlns:p14="http://schemas.microsoft.com/office/powerpoint/2010/main" val="278256893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8" name="標題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zh-TW" altLang="en-US" smtClean="0"/>
              <a:t>按一下以編輯母片標題樣式</a:t>
            </a:r>
            <a:endParaRPr kumimoji="0" lang="en-US"/>
          </a:p>
        </p:txBody>
      </p:sp>
      <p:sp>
        <p:nvSpPr>
          <p:cNvPr id="9" name="副標題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smtClean="0"/>
              <a:t>按一下以編輯母片副標題樣式</a:t>
            </a:r>
            <a:endParaRPr kumimoji="0" lang="en-US"/>
          </a:p>
        </p:txBody>
      </p:sp>
      <p:sp>
        <p:nvSpPr>
          <p:cNvPr id="28" name="日期版面配置區 27"/>
          <p:cNvSpPr>
            <a:spLocks noGrp="1"/>
          </p:cNvSpPr>
          <p:nvPr>
            <p:ph type="dt" sz="half" idx="10"/>
          </p:nvPr>
        </p:nvSpPr>
        <p:spPr>
          <a:xfrm>
            <a:off x="6400800" y="6355080"/>
            <a:ext cx="2286000" cy="365760"/>
          </a:xfrm>
        </p:spPr>
        <p:txBody>
          <a:bodyPr/>
          <a:lstStyle>
            <a:lvl1pPr>
              <a:defRPr sz="1400"/>
            </a:lvl1pPr>
          </a:lstStyle>
          <a:p>
            <a:fld id="{9BB6E343-AB53-4834-B0A4-4931EA7F1BA9}" type="datetimeFigureOut">
              <a:rPr lang="zh-TW" altLang="en-US" smtClean="0"/>
              <a:t>2022/5/30</a:t>
            </a:fld>
            <a:endParaRPr lang="zh-TW" altLang="en-US"/>
          </a:p>
        </p:txBody>
      </p:sp>
      <p:sp>
        <p:nvSpPr>
          <p:cNvPr id="17" name="頁尾版面配置區 16"/>
          <p:cNvSpPr>
            <a:spLocks noGrp="1"/>
          </p:cNvSpPr>
          <p:nvPr>
            <p:ph type="ftr" sz="quarter" idx="11"/>
          </p:nvPr>
        </p:nvSpPr>
        <p:spPr>
          <a:xfrm>
            <a:off x="2898648" y="6355080"/>
            <a:ext cx="3474720" cy="365760"/>
          </a:xfrm>
        </p:spPr>
        <p:txBody>
          <a:bodyPr/>
          <a:lstStyle/>
          <a:p>
            <a:endParaRPr lang="zh-TW" altLang="en-US"/>
          </a:p>
        </p:txBody>
      </p:sp>
      <p:sp>
        <p:nvSpPr>
          <p:cNvPr id="29" name="投影片編號版面配置區 28"/>
          <p:cNvSpPr>
            <a:spLocks noGrp="1"/>
          </p:cNvSpPr>
          <p:nvPr>
            <p:ph type="sldNum" sz="quarter" idx="12"/>
          </p:nvPr>
        </p:nvSpPr>
        <p:spPr>
          <a:xfrm>
            <a:off x="1216152" y="6355080"/>
            <a:ext cx="1219200" cy="365760"/>
          </a:xfrm>
        </p:spPr>
        <p:txBody>
          <a:bodyPr/>
          <a:lstStyle/>
          <a:p>
            <a:fld id="{A2EDDFFD-6630-4C54-ABD9-8DDF06C09D2B}" type="slidenum">
              <a:rPr lang="zh-TW" altLang="en-US" smtClean="0"/>
              <a:t>‹#›</a:t>
            </a:fld>
            <a:endParaRPr lang="zh-TW" altLang="en-US"/>
          </a:p>
        </p:txBody>
      </p:sp>
      <p:sp>
        <p:nvSpPr>
          <p:cNvPr id="21" name="矩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矩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矩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矩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BB6E343-AB53-4834-B0A4-4931EA7F1BA9}" type="datetimeFigureOut">
              <a:rPr lang="zh-TW" altLang="en-US" smtClean="0"/>
              <a:t>2022/5/30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2EDDFFD-6630-4C54-ABD9-8DDF06C09D2B}"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p>
            <a:fld id="{9BB6E343-AB53-4834-B0A4-4931EA7F1BA9}" type="datetimeFigureOut">
              <a:rPr lang="zh-TW" altLang="en-US" smtClean="0"/>
              <a:t>2022/5/30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2EDDFFD-6630-4C54-ABD9-8DDF06C09D2B}" type="slidenum">
              <a:rPr lang="zh-TW" altLang="en-US" smtClean="0"/>
              <a:t>‹#›</a:t>
            </a:fld>
            <a:endParaRPr lang="zh-TW" altLang="en-US"/>
          </a:p>
        </p:txBody>
      </p:sp>
      <p:sp>
        <p:nvSpPr>
          <p:cNvPr id="7" name="直線接點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等腰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接點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smtClean="0"/>
              <a:t>按一下以編輯母片標題樣式</a:t>
            </a:r>
            <a:endParaRPr kumimoji="0" lang="en-US"/>
          </a:p>
        </p:txBody>
      </p:sp>
      <p:sp>
        <p:nvSpPr>
          <p:cNvPr id="4" name="日期版面配置區 3"/>
          <p:cNvSpPr>
            <a:spLocks noGrp="1"/>
          </p:cNvSpPr>
          <p:nvPr>
            <p:ph type="dt" sz="half" idx="10"/>
          </p:nvPr>
        </p:nvSpPr>
        <p:spPr/>
        <p:txBody>
          <a:bodyPr/>
          <a:lstStyle/>
          <a:p>
            <a:fld id="{9BB6E343-AB53-4834-B0A4-4931EA7F1BA9}" type="datetimeFigureOut">
              <a:rPr lang="zh-TW" altLang="en-US" smtClean="0"/>
              <a:t>2022/5/30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A2EDDFFD-6630-4C54-ABD9-8DDF06C09D2B}" type="slidenum">
              <a:rPr lang="zh-TW" altLang="en-US" smtClean="0"/>
              <a:t>‹#›</a:t>
            </a:fld>
            <a:endParaRPr lang="zh-TW" altLang="en-US"/>
          </a:p>
        </p:txBody>
      </p:sp>
      <p:sp>
        <p:nvSpPr>
          <p:cNvPr id="8" name="內容版面配置區 7"/>
          <p:cNvSpPr>
            <a:spLocks noGrp="1"/>
          </p:cNvSpPr>
          <p:nvPr>
            <p:ph sz="quarter" idx="1"/>
          </p:nvPr>
        </p:nvSpPr>
        <p:spPr>
          <a:xfrm>
            <a:off x="457200" y="1219200"/>
            <a:ext cx="8229600" cy="493776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a:xfrm>
            <a:off x="6400800" y="6355080"/>
            <a:ext cx="2286000" cy="365760"/>
          </a:xfrm>
        </p:spPr>
        <p:txBody>
          <a:bodyPr/>
          <a:lstStyle/>
          <a:p>
            <a:fld id="{9BB6E343-AB53-4834-B0A4-4931EA7F1BA9}" type="datetimeFigureOut">
              <a:rPr lang="zh-TW" altLang="en-US" smtClean="0"/>
              <a:t>2022/5/30</a:t>
            </a:fld>
            <a:endParaRPr lang="zh-TW" altLang="en-US"/>
          </a:p>
        </p:txBody>
      </p:sp>
      <p:sp>
        <p:nvSpPr>
          <p:cNvPr id="5" name="頁尾版面配置區 4"/>
          <p:cNvSpPr>
            <a:spLocks noGrp="1"/>
          </p:cNvSpPr>
          <p:nvPr>
            <p:ph type="ftr" sz="quarter" idx="11"/>
          </p:nvPr>
        </p:nvSpPr>
        <p:spPr>
          <a:xfrm>
            <a:off x="2898648" y="6355080"/>
            <a:ext cx="3474720" cy="365760"/>
          </a:xfrm>
        </p:spPr>
        <p:txBody>
          <a:bodyPr/>
          <a:lstStyle/>
          <a:p>
            <a:endParaRPr lang="zh-TW" altLang="en-US"/>
          </a:p>
        </p:txBody>
      </p:sp>
      <p:sp>
        <p:nvSpPr>
          <p:cNvPr id="6" name="投影片編號版面配置區 5"/>
          <p:cNvSpPr>
            <a:spLocks noGrp="1"/>
          </p:cNvSpPr>
          <p:nvPr>
            <p:ph type="sldNum" sz="quarter" idx="12"/>
          </p:nvPr>
        </p:nvSpPr>
        <p:spPr>
          <a:xfrm>
            <a:off x="1069848" y="6355080"/>
            <a:ext cx="1520952" cy="365760"/>
          </a:xfrm>
        </p:spPr>
        <p:txBody>
          <a:bodyPr/>
          <a:lstStyle/>
          <a:p>
            <a:fld id="{A2EDDFFD-6630-4C54-ABD9-8DDF06C09D2B}" type="slidenum">
              <a:rPr lang="zh-TW" altLang="en-US" smtClean="0"/>
              <a:t>‹#›</a:t>
            </a:fld>
            <a:endParaRPr lang="zh-TW" altLang="en-US"/>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8229600" cy="914400"/>
          </a:xfrm>
        </p:spPr>
        <p:txBody>
          <a:bodyPr/>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p>
            <a:fld id="{9BB6E343-AB53-4834-B0A4-4931EA7F1BA9}" type="datetimeFigureOut">
              <a:rPr lang="zh-TW" altLang="en-US" smtClean="0"/>
              <a:t>2022/5/30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2EDDFFD-6630-4C54-ABD9-8DDF06C09D2B}" type="slidenum">
              <a:rPr lang="zh-TW" altLang="en-US" smtClean="0"/>
              <a:t>‹#›</a:t>
            </a:fld>
            <a:endParaRPr lang="zh-TW" altLang="en-US"/>
          </a:p>
        </p:txBody>
      </p:sp>
      <p:sp>
        <p:nvSpPr>
          <p:cNvPr id="9" name="內容版面配置區 8"/>
          <p:cNvSpPr>
            <a:spLocks noGrp="1"/>
          </p:cNvSpPr>
          <p:nvPr>
            <p:ph sz="quarter" idx="1"/>
          </p:nvPr>
        </p:nvSpPr>
        <p:spPr>
          <a:xfrm>
            <a:off x="457200" y="1219200"/>
            <a:ext cx="4041648" cy="493776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1" name="內容版面配置區 10"/>
          <p:cNvSpPr>
            <a:spLocks noGrp="1"/>
          </p:cNvSpPr>
          <p:nvPr>
            <p:ph sz="quarter" idx="2"/>
          </p:nvPr>
        </p:nvSpPr>
        <p:spPr>
          <a:xfrm>
            <a:off x="4632198" y="1216152"/>
            <a:ext cx="4041648" cy="493776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8229600" cy="914400"/>
          </a:xfrm>
        </p:spPr>
        <p:txBody>
          <a:bodyPr anchor="ctr"/>
          <a:lstStyle>
            <a:lvl1pPr>
              <a:defRPr/>
            </a:lvl1pPr>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smtClean="0"/>
              <a:t>按一下以編輯母片文字樣式</a:t>
            </a:r>
          </a:p>
        </p:txBody>
      </p:sp>
      <p:sp>
        <p:nvSpPr>
          <p:cNvPr id="7" name="日期版面配置區 6"/>
          <p:cNvSpPr>
            <a:spLocks noGrp="1"/>
          </p:cNvSpPr>
          <p:nvPr>
            <p:ph type="dt" sz="half" idx="10"/>
          </p:nvPr>
        </p:nvSpPr>
        <p:spPr/>
        <p:txBody>
          <a:bodyPr/>
          <a:lstStyle/>
          <a:p>
            <a:fld id="{9BB6E343-AB53-4834-B0A4-4931EA7F1BA9}" type="datetimeFigureOut">
              <a:rPr lang="zh-TW" altLang="en-US" smtClean="0"/>
              <a:t>2022/5/30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A2EDDFFD-6630-4C54-ABD9-8DDF06C09D2B}" type="slidenum">
              <a:rPr lang="zh-TW" altLang="en-US" smtClean="0"/>
              <a:t>‹#›</a:t>
            </a:fld>
            <a:endParaRPr lang="zh-TW" altLang="en-US"/>
          </a:p>
        </p:txBody>
      </p:sp>
      <p:sp>
        <p:nvSpPr>
          <p:cNvPr id="11" name="內容版面配置區 10"/>
          <p:cNvSpPr>
            <a:spLocks noGrp="1"/>
          </p:cNvSpPr>
          <p:nvPr>
            <p:ph sz="quarter" idx="2"/>
          </p:nvPr>
        </p:nvSpPr>
        <p:spPr>
          <a:xfrm>
            <a:off x="457200" y="2133600"/>
            <a:ext cx="4038600" cy="40386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13" name="內容版面配置區 12"/>
          <p:cNvSpPr>
            <a:spLocks noGrp="1"/>
          </p:cNvSpPr>
          <p:nvPr>
            <p:ph sz="quarter" idx="4"/>
          </p:nvPr>
        </p:nvSpPr>
        <p:spPr>
          <a:xfrm>
            <a:off x="4648200" y="2133600"/>
            <a:ext cx="4038600" cy="40386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28600"/>
            <a:ext cx="8229600" cy="914400"/>
          </a:xfrm>
        </p:spPr>
        <p:txBody>
          <a:bodyPr/>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p>
            <a:fld id="{9BB6E343-AB53-4834-B0A4-4931EA7F1BA9}" type="datetimeFigureOut">
              <a:rPr lang="zh-TW" altLang="en-US" smtClean="0"/>
              <a:t>2022/5/30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A2EDDFFD-6630-4C54-ABD9-8DDF06C09D2B}" type="slidenum">
              <a:rPr lang="zh-TW" altLang="en-US" smtClean="0"/>
              <a:t>‹#›</a:t>
            </a:fld>
            <a:endParaRPr lang="zh-TW" altLang="en-US"/>
          </a:p>
        </p:txBody>
      </p:sp>
      <p:sp>
        <p:nvSpPr>
          <p:cNvPr id="6" name="等腰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BB6E343-AB53-4834-B0A4-4931EA7F1BA9}" type="datetimeFigureOut">
              <a:rPr lang="zh-TW" altLang="en-US" smtClean="0"/>
              <a:t>2022/5/30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A2EDDFFD-6630-4C54-ABD9-8DDF06C09D2B}" type="slidenum">
              <a:rPr lang="zh-TW" altLang="en-US" smtClean="0"/>
              <a:t>‹#›</a:t>
            </a:fld>
            <a:endParaRPr lang="zh-TW" altLang="en-US"/>
          </a:p>
        </p:txBody>
      </p:sp>
      <p:sp>
        <p:nvSpPr>
          <p:cNvPr id="5" name="直線接點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等腰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p:txBody>
          <a:bodyPr/>
          <a:lstStyle/>
          <a:p>
            <a:fld id="{9BB6E343-AB53-4834-B0A4-4931EA7F1BA9}" type="datetimeFigureOut">
              <a:rPr lang="zh-TW" altLang="en-US" smtClean="0"/>
              <a:t>2022/5/30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2EDDFFD-6630-4C54-ABD9-8DDF06C09D2B}" type="slidenum">
              <a:rPr lang="zh-TW" altLang="en-US" smtClean="0"/>
              <a:t>‹#›</a:t>
            </a:fld>
            <a:endParaRPr lang="zh-TW" altLang="en-US"/>
          </a:p>
        </p:txBody>
      </p:sp>
      <p:sp>
        <p:nvSpPr>
          <p:cNvPr id="8" name="直線接點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接點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等腰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內容版面配置區 11"/>
          <p:cNvSpPr>
            <a:spLocks noGrp="1"/>
          </p:cNvSpPr>
          <p:nvPr>
            <p:ph sz="quarter" idx="1"/>
          </p:nvPr>
        </p:nvSpPr>
        <p:spPr>
          <a:xfrm>
            <a:off x="304800" y="304800"/>
            <a:ext cx="5715000" cy="5715000"/>
          </a:xfrm>
        </p:spPr>
        <p:txBody>
          <a:bodyPr/>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bg>
      <p:bgRef idx="1001">
        <a:schemeClr val="bg2"/>
      </p:bgRef>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TW" altLang="en-US" smtClean="0"/>
              <a:t>按一下以編輯母片標題樣式</a:t>
            </a:r>
            <a:endParaRPr kumimoji="0" lang="en-US"/>
          </a:p>
        </p:txBody>
      </p:sp>
      <p:sp>
        <p:nvSpPr>
          <p:cNvPr id="3" name="圖片版面配置區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TW" altLang="en-US" smtClean="0"/>
              <a:t>按一下圖示以新增圖片</a:t>
            </a:r>
            <a:endParaRPr kumimoji="0" lang="en-US" dirty="0"/>
          </a:p>
        </p:txBody>
      </p:sp>
      <p:sp>
        <p:nvSpPr>
          <p:cNvPr id="4" name="文字版面配置區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TW" altLang="en-US" smtClean="0"/>
              <a:t>按一下以編輯母片文字樣式</a:t>
            </a:r>
          </a:p>
        </p:txBody>
      </p:sp>
      <p:sp>
        <p:nvSpPr>
          <p:cNvPr id="5" name="日期版面配置區 4"/>
          <p:cNvSpPr>
            <a:spLocks noGrp="1"/>
          </p:cNvSpPr>
          <p:nvPr>
            <p:ph type="dt" sz="half" idx="10"/>
          </p:nvPr>
        </p:nvSpPr>
        <p:spPr/>
        <p:txBody>
          <a:bodyPr/>
          <a:lstStyle/>
          <a:p>
            <a:fld id="{9BB6E343-AB53-4834-B0A4-4931EA7F1BA9}" type="datetimeFigureOut">
              <a:rPr lang="zh-TW" altLang="en-US" smtClean="0"/>
              <a:t>2022/5/30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A2EDDFFD-6630-4C54-ABD9-8DDF06C09D2B}" type="slidenum">
              <a:rPr lang="zh-TW" altLang="en-US" smtClean="0"/>
              <a:t>‹#›</a:t>
            </a:fld>
            <a:endParaRPr lang="zh-TW" altLang="en-US"/>
          </a:p>
        </p:txBody>
      </p:sp>
      <p:sp>
        <p:nvSpPr>
          <p:cNvPr id="8" name="直線接點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等腰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標題版面配置區 21"/>
          <p:cNvSpPr>
            <a:spLocks noGrp="1"/>
          </p:cNvSpPr>
          <p:nvPr>
            <p:ph type="title"/>
          </p:nvPr>
        </p:nvSpPr>
        <p:spPr>
          <a:xfrm>
            <a:off x="457200" y="152400"/>
            <a:ext cx="8229600" cy="990600"/>
          </a:xfrm>
          <a:prstGeom prst="rect">
            <a:avLst/>
          </a:prstGeom>
        </p:spPr>
        <p:txBody>
          <a:bodyPr vert="horz" anchor="b" anchorCtr="0">
            <a:normAutofit/>
          </a:bodyPr>
          <a:lstStyle/>
          <a:p>
            <a:r>
              <a:rPr kumimoji="0" lang="zh-TW" altLang="en-US" smtClean="0"/>
              <a:t>按一下以編輯母片標題樣式</a:t>
            </a:r>
            <a:endParaRPr kumimoji="0" lang="en-US"/>
          </a:p>
        </p:txBody>
      </p:sp>
      <p:sp>
        <p:nvSpPr>
          <p:cNvPr id="13" name="文字版面配置區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14" name="日期版面配置區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9BB6E343-AB53-4834-B0A4-4931EA7F1BA9}" type="datetimeFigureOut">
              <a:rPr lang="zh-TW" altLang="en-US" smtClean="0"/>
              <a:t>2022/5/30</a:t>
            </a:fld>
            <a:endParaRPr lang="zh-TW" altLang="en-US"/>
          </a:p>
        </p:txBody>
      </p:sp>
      <p:sp>
        <p:nvSpPr>
          <p:cNvPr id="3" name="頁尾版面配置區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zh-TW" altLang="en-US"/>
          </a:p>
        </p:txBody>
      </p:sp>
      <p:sp>
        <p:nvSpPr>
          <p:cNvPr id="23" name="投影片編號版面配置區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A2EDDFFD-6630-4C54-ABD9-8DDF06C09D2B}" type="slidenum">
              <a:rPr lang="zh-TW" altLang="en-US" smtClean="0"/>
              <a:t>‹#›</a:t>
            </a:fld>
            <a:endParaRPr lang="zh-TW" altLang="en-US"/>
          </a:p>
        </p:txBody>
      </p:sp>
      <p:sp>
        <p:nvSpPr>
          <p:cNvPr id="28" name="直線接點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接點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等腰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X2dslApB_ZY" TargetMode="External"/><Relationship Id="rId2" Type="http://schemas.openxmlformats.org/officeDocument/2006/relationships/hyperlink" Target="https://www.youtube.com/watch?v=655csuUCY3Y" TargetMode="Externa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hyperlink" Target="https://www.youtube.com/watch?v=Ubk1tWBPfM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hyperlink" Target="https://www.youtube.com/watch?v=8As2rMFMSa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rdQbEI1Ohbc" TargetMode="External"/><Relationship Id="rId2" Type="http://schemas.openxmlformats.org/officeDocument/2006/relationships/hyperlink" Target="https://smiletaiwan.cw.com.tw/article/4315"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hyperlink" Target="https://www.youtube.com/watch?v=2cVVKoKyHbk" TargetMode="External"/><Relationship Id="rId5" Type="http://schemas.openxmlformats.org/officeDocument/2006/relationships/hyperlink" Target="https://www.youtube.com/watch?v=uT5bEln5RqQ" TargetMode="External"/><Relationship Id="rId4" Type="http://schemas.openxmlformats.org/officeDocument/2006/relationships/hyperlink" Target="https://www.youtube.com/watch?v=4LgvCVqJZtQ&amp;t=305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lang="zh-TW" altLang="en-US" dirty="0" smtClean="0"/>
              <a:t>認識台灣和我的家</a:t>
            </a:r>
            <a:endParaRPr lang="zh-TW" altLang="en-US" dirty="0"/>
          </a:p>
        </p:txBody>
      </p:sp>
      <p:sp>
        <p:nvSpPr>
          <p:cNvPr id="3" name="副標題 2"/>
          <p:cNvSpPr>
            <a:spLocks noGrp="1"/>
          </p:cNvSpPr>
          <p:nvPr>
            <p:ph type="subTitle" idx="1"/>
          </p:nvPr>
        </p:nvSpPr>
        <p:spPr/>
        <p:txBody>
          <a:bodyPr/>
          <a:lstStyle/>
          <a:p>
            <a:r>
              <a:rPr lang="zh-TW" altLang="en-US" dirty="0"/>
              <a:t>製編</a:t>
            </a:r>
            <a:r>
              <a:rPr lang="zh-TW" altLang="en-US" dirty="0" smtClean="0"/>
              <a:t>：王筱怡</a:t>
            </a:r>
            <a:endParaRPr lang="zh-TW" altLang="en-US" dirty="0"/>
          </a:p>
        </p:txBody>
      </p:sp>
    </p:spTree>
    <p:extLst>
      <p:ext uri="{BB962C8B-B14F-4D97-AF65-F5344CB8AC3E}">
        <p14:creationId xmlns:p14="http://schemas.microsoft.com/office/powerpoint/2010/main" val="2540855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原住民的特色</a:t>
            </a:r>
            <a:endParaRPr lang="zh-TW" altLang="en-US" dirty="0"/>
          </a:p>
        </p:txBody>
      </p:sp>
      <p:sp>
        <p:nvSpPr>
          <p:cNvPr id="3" name="文字版面配置區 2"/>
          <p:cNvSpPr>
            <a:spLocks noGrp="1"/>
          </p:cNvSpPr>
          <p:nvPr>
            <p:ph type="body" idx="1"/>
          </p:nvPr>
        </p:nvSpPr>
        <p:spPr/>
        <p:txBody>
          <a:bodyPr/>
          <a:lstStyle/>
          <a:p>
            <a:r>
              <a:rPr lang="zh-TW" altLang="en-US" dirty="0" smtClean="0"/>
              <a:t>服飾</a:t>
            </a:r>
            <a:r>
              <a:rPr lang="en-US" altLang="zh-TW" dirty="0" smtClean="0"/>
              <a:t>—</a:t>
            </a:r>
            <a:r>
              <a:rPr lang="zh-TW" altLang="en-US" dirty="0" smtClean="0"/>
              <a:t>羽毛的帽子</a:t>
            </a:r>
            <a:endParaRPr lang="zh-TW" altLang="en-US" dirty="0"/>
          </a:p>
        </p:txBody>
      </p:sp>
      <p:sp>
        <p:nvSpPr>
          <p:cNvPr id="4" name="文字版面配置區 3"/>
          <p:cNvSpPr>
            <a:spLocks noGrp="1"/>
          </p:cNvSpPr>
          <p:nvPr>
            <p:ph type="body" sz="half" idx="3"/>
          </p:nvPr>
        </p:nvSpPr>
        <p:spPr/>
        <p:txBody>
          <a:bodyPr/>
          <a:lstStyle/>
          <a:p>
            <a:r>
              <a:rPr lang="zh-TW" altLang="en-US" dirty="0" smtClean="0"/>
              <a:t>服飾</a:t>
            </a:r>
            <a:r>
              <a:rPr lang="en-US" altLang="zh-TW" dirty="0" smtClean="0"/>
              <a:t>—</a:t>
            </a:r>
            <a:r>
              <a:rPr lang="zh-TW" altLang="en-US" dirty="0" smtClean="0"/>
              <a:t>亮晶晶的白色鈕扣</a:t>
            </a:r>
            <a:endParaRPr lang="zh-TW" altLang="en-US" dirty="0"/>
          </a:p>
        </p:txBody>
      </p:sp>
      <p:pic>
        <p:nvPicPr>
          <p:cNvPr id="3074"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1130300" y="2133600"/>
            <a:ext cx="26924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238750" y="2247900"/>
            <a:ext cx="2857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012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原住民的特色</a:t>
            </a:r>
            <a:endParaRPr lang="zh-TW" altLang="en-US" dirty="0"/>
          </a:p>
        </p:txBody>
      </p:sp>
      <p:sp>
        <p:nvSpPr>
          <p:cNvPr id="3" name="文字版面配置區 2"/>
          <p:cNvSpPr>
            <a:spLocks noGrp="1"/>
          </p:cNvSpPr>
          <p:nvPr>
            <p:ph type="body" idx="1"/>
          </p:nvPr>
        </p:nvSpPr>
        <p:spPr>
          <a:xfrm>
            <a:off x="467544" y="1052736"/>
            <a:ext cx="8219256" cy="685800"/>
          </a:xfrm>
        </p:spPr>
        <p:txBody>
          <a:bodyPr/>
          <a:lstStyle/>
          <a:p>
            <a:r>
              <a:rPr lang="zh-TW" altLang="en-US" dirty="0" smtClean="0"/>
              <a:t>服飾</a:t>
            </a:r>
            <a:r>
              <a:rPr lang="en-US" altLang="zh-TW" dirty="0" smtClean="0"/>
              <a:t>—</a:t>
            </a:r>
            <a:r>
              <a:rPr lang="zh-TW" altLang="en-US" dirty="0" smtClean="0"/>
              <a:t>每一族都有自己代表的服裝</a:t>
            </a:r>
            <a:endParaRPr lang="zh-TW" altLang="en-US" dirty="0"/>
          </a:p>
        </p:txBody>
      </p:sp>
      <p:pic>
        <p:nvPicPr>
          <p:cNvPr id="4099" name="Picture 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604440" y="1700808"/>
            <a:ext cx="8000007"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1909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原住民的特色</a:t>
            </a:r>
            <a:endParaRPr lang="zh-TW" altLang="en-US" dirty="0"/>
          </a:p>
        </p:txBody>
      </p:sp>
      <p:sp>
        <p:nvSpPr>
          <p:cNvPr id="3" name="文字版面配置區 2"/>
          <p:cNvSpPr>
            <a:spLocks noGrp="1"/>
          </p:cNvSpPr>
          <p:nvPr>
            <p:ph type="body" idx="1"/>
          </p:nvPr>
        </p:nvSpPr>
        <p:spPr/>
        <p:txBody>
          <a:bodyPr/>
          <a:lstStyle/>
          <a:p>
            <a:r>
              <a:rPr lang="zh-TW" altLang="en-US" dirty="0" smtClean="0"/>
              <a:t>特殊活動</a:t>
            </a:r>
            <a:r>
              <a:rPr lang="en-US" altLang="zh-TW" dirty="0" smtClean="0"/>
              <a:t>—</a:t>
            </a:r>
            <a:r>
              <a:rPr lang="zh-TW" altLang="en-US" dirty="0" smtClean="0"/>
              <a:t>豐年祭</a:t>
            </a:r>
            <a:endParaRPr lang="zh-TW" altLang="en-US" dirty="0"/>
          </a:p>
        </p:txBody>
      </p:sp>
      <p:sp>
        <p:nvSpPr>
          <p:cNvPr id="4" name="文字版面配置區 3"/>
          <p:cNvSpPr>
            <a:spLocks noGrp="1"/>
          </p:cNvSpPr>
          <p:nvPr>
            <p:ph type="body" sz="half" idx="3"/>
          </p:nvPr>
        </p:nvSpPr>
        <p:spPr/>
        <p:txBody>
          <a:bodyPr/>
          <a:lstStyle/>
          <a:p>
            <a:r>
              <a:rPr lang="zh-TW" altLang="en-US" dirty="0" smtClean="0">
                <a:hlinkClick r:id="rId2"/>
              </a:rPr>
              <a:t>特殊活動</a:t>
            </a:r>
            <a:r>
              <a:rPr lang="en-US" altLang="zh-TW" dirty="0" smtClean="0"/>
              <a:t>—</a:t>
            </a:r>
            <a:r>
              <a:rPr lang="zh-TW" altLang="en-US" dirty="0" smtClean="0">
                <a:hlinkClick r:id="rId3"/>
              </a:rPr>
              <a:t>飛魚祭</a:t>
            </a:r>
            <a:endParaRPr lang="zh-TW" altLang="en-US" dirty="0"/>
          </a:p>
        </p:txBody>
      </p:sp>
      <p:pic>
        <p:nvPicPr>
          <p:cNvPr id="5122" name="Picture 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457200" y="2941320"/>
            <a:ext cx="4038600" cy="2423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4648200" y="2810065"/>
            <a:ext cx="4038600" cy="268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7585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原住民的特色</a:t>
            </a:r>
            <a:endParaRPr lang="zh-TW" altLang="en-US" dirty="0"/>
          </a:p>
        </p:txBody>
      </p:sp>
      <p:sp>
        <p:nvSpPr>
          <p:cNvPr id="3" name="文字版面配置區 2"/>
          <p:cNvSpPr>
            <a:spLocks noGrp="1"/>
          </p:cNvSpPr>
          <p:nvPr>
            <p:ph type="body" idx="1"/>
          </p:nvPr>
        </p:nvSpPr>
        <p:spPr/>
        <p:txBody>
          <a:bodyPr/>
          <a:lstStyle/>
          <a:p>
            <a:r>
              <a:rPr lang="zh-TW" altLang="en-US" dirty="0" smtClean="0"/>
              <a:t>飲食</a:t>
            </a:r>
            <a:r>
              <a:rPr lang="en-US" altLang="zh-TW" dirty="0" smtClean="0"/>
              <a:t>—</a:t>
            </a:r>
            <a:r>
              <a:rPr lang="zh-TW" altLang="en-US" dirty="0" smtClean="0"/>
              <a:t>竹筒飯</a:t>
            </a:r>
            <a:endParaRPr lang="zh-TW" altLang="en-US" dirty="0"/>
          </a:p>
        </p:txBody>
      </p:sp>
      <p:sp>
        <p:nvSpPr>
          <p:cNvPr id="4" name="文字版面配置區 3"/>
          <p:cNvSpPr>
            <a:spLocks noGrp="1"/>
          </p:cNvSpPr>
          <p:nvPr>
            <p:ph type="body" sz="half" idx="3"/>
          </p:nvPr>
        </p:nvSpPr>
        <p:spPr/>
        <p:txBody>
          <a:bodyPr/>
          <a:lstStyle/>
          <a:p>
            <a:r>
              <a:rPr lang="zh-TW" altLang="en-US" dirty="0" smtClean="0"/>
              <a:t>飲食</a:t>
            </a:r>
            <a:r>
              <a:rPr lang="en-US" altLang="zh-TW" dirty="0" smtClean="0"/>
              <a:t>—</a:t>
            </a:r>
            <a:r>
              <a:rPr lang="zh-TW" altLang="en-US" dirty="0" smtClean="0"/>
              <a:t>山豬肉</a:t>
            </a:r>
            <a:endParaRPr lang="zh-TW" altLang="en-US" dirty="0"/>
          </a:p>
        </p:txBody>
      </p:sp>
      <p:pic>
        <p:nvPicPr>
          <p:cNvPr id="6146"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806043"/>
            <a:ext cx="4038600" cy="2693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8200" y="2638425"/>
            <a:ext cx="403860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2573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原住民的特色</a:t>
            </a:r>
            <a:endParaRPr lang="zh-TW" altLang="en-US" dirty="0"/>
          </a:p>
        </p:txBody>
      </p:sp>
      <p:sp>
        <p:nvSpPr>
          <p:cNvPr id="3" name="文字版面配置區 2"/>
          <p:cNvSpPr>
            <a:spLocks noGrp="1"/>
          </p:cNvSpPr>
          <p:nvPr>
            <p:ph type="body" idx="1"/>
          </p:nvPr>
        </p:nvSpPr>
        <p:spPr/>
        <p:txBody>
          <a:bodyPr/>
          <a:lstStyle/>
          <a:p>
            <a:r>
              <a:rPr lang="zh-TW" altLang="en-US" dirty="0" smtClean="0"/>
              <a:t>飲食</a:t>
            </a:r>
            <a:r>
              <a:rPr lang="en-US" altLang="zh-TW" dirty="0" smtClean="0"/>
              <a:t>—</a:t>
            </a:r>
            <a:r>
              <a:rPr lang="zh-TW" altLang="en-US" dirty="0" smtClean="0"/>
              <a:t>小米粽子</a:t>
            </a:r>
            <a:r>
              <a:rPr lang="en-US" altLang="zh-TW" dirty="0" smtClean="0"/>
              <a:t>(</a:t>
            </a:r>
            <a:r>
              <a:rPr lang="zh-TW" altLang="en-US" dirty="0" smtClean="0"/>
              <a:t>阿拜</a:t>
            </a:r>
            <a:r>
              <a:rPr lang="en-US" altLang="zh-TW" dirty="0" smtClean="0"/>
              <a:t>)</a:t>
            </a:r>
            <a:endParaRPr lang="zh-TW" altLang="en-US" dirty="0"/>
          </a:p>
        </p:txBody>
      </p:sp>
      <p:sp>
        <p:nvSpPr>
          <p:cNvPr id="4" name="文字版面配置區 3"/>
          <p:cNvSpPr>
            <a:spLocks noGrp="1"/>
          </p:cNvSpPr>
          <p:nvPr>
            <p:ph type="body" sz="half" idx="3"/>
          </p:nvPr>
        </p:nvSpPr>
        <p:spPr/>
        <p:txBody>
          <a:bodyPr/>
          <a:lstStyle/>
          <a:p>
            <a:r>
              <a:rPr lang="zh-TW" altLang="en-US" dirty="0" smtClean="0"/>
              <a:t>飲食</a:t>
            </a:r>
            <a:r>
              <a:rPr lang="en-US" altLang="zh-TW" dirty="0" smtClean="0"/>
              <a:t>—</a:t>
            </a:r>
            <a:r>
              <a:rPr lang="zh-TW" altLang="en-US" dirty="0" smtClean="0"/>
              <a:t>飛魚乾</a:t>
            </a:r>
            <a:endParaRPr lang="zh-TW" altLang="en-US" dirty="0"/>
          </a:p>
        </p:txBody>
      </p:sp>
      <p:pic>
        <p:nvPicPr>
          <p:cNvPr id="717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67544" y="2204864"/>
            <a:ext cx="4038600" cy="310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4008" y="2276872"/>
            <a:ext cx="422014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文字方塊 6"/>
          <p:cNvSpPr txBox="1"/>
          <p:nvPr/>
        </p:nvSpPr>
        <p:spPr>
          <a:xfrm>
            <a:off x="539552" y="5733256"/>
            <a:ext cx="4248472" cy="369332"/>
          </a:xfrm>
          <a:prstGeom prst="rect">
            <a:avLst/>
          </a:prstGeom>
          <a:noFill/>
        </p:spPr>
        <p:txBody>
          <a:bodyPr wrap="square" rtlCol="0">
            <a:spAutoFit/>
          </a:bodyPr>
          <a:lstStyle/>
          <a:p>
            <a:r>
              <a:rPr lang="zh-TW" altLang="en-US" dirty="0" smtClean="0">
                <a:hlinkClick r:id="rId4"/>
              </a:rPr>
              <a:t>原住民美食</a:t>
            </a:r>
            <a:r>
              <a:rPr lang="en-US" altLang="zh-TW" dirty="0" smtClean="0">
                <a:hlinkClick r:id="rId4"/>
              </a:rPr>
              <a:t>—</a:t>
            </a:r>
            <a:r>
              <a:rPr lang="zh-TW" altLang="en-US" dirty="0" smtClean="0">
                <a:hlinkClick r:id="rId4"/>
              </a:rPr>
              <a:t>小米糕</a:t>
            </a:r>
            <a:endParaRPr lang="zh-TW" altLang="en-US" dirty="0"/>
          </a:p>
        </p:txBody>
      </p:sp>
    </p:spTree>
    <p:extLst>
      <p:ext uri="{BB962C8B-B14F-4D97-AF65-F5344CB8AC3E}">
        <p14:creationId xmlns:p14="http://schemas.microsoft.com/office/powerpoint/2010/main" val="214993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閩南人的特色</a:t>
            </a:r>
            <a:endParaRPr lang="zh-TW" altLang="en-US" dirty="0"/>
          </a:p>
        </p:txBody>
      </p:sp>
      <p:sp>
        <p:nvSpPr>
          <p:cNvPr id="3" name="文字版面配置區 2"/>
          <p:cNvSpPr>
            <a:spLocks noGrp="1"/>
          </p:cNvSpPr>
          <p:nvPr>
            <p:ph type="body" idx="1"/>
          </p:nvPr>
        </p:nvSpPr>
        <p:spPr/>
        <p:txBody>
          <a:bodyPr/>
          <a:lstStyle/>
          <a:p>
            <a:r>
              <a:rPr lang="zh-TW" altLang="en-US" dirty="0" smtClean="0"/>
              <a:t>建築</a:t>
            </a:r>
            <a:r>
              <a:rPr lang="en-US" altLang="zh-TW" dirty="0" smtClean="0"/>
              <a:t>—</a:t>
            </a:r>
            <a:r>
              <a:rPr lang="zh-TW" altLang="en-US" dirty="0" smtClean="0"/>
              <a:t>屋頂尖尖的古厝</a:t>
            </a:r>
            <a:endParaRPr lang="zh-TW" altLang="en-US" dirty="0"/>
          </a:p>
        </p:txBody>
      </p:sp>
      <p:pic>
        <p:nvPicPr>
          <p:cNvPr id="1027" name="Picture 3"/>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39551" y="1988839"/>
            <a:ext cx="3024337" cy="209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221088"/>
            <a:ext cx="3456384" cy="2300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版面配置區 7"/>
          <p:cNvSpPr>
            <a:spLocks noGrp="1"/>
          </p:cNvSpPr>
          <p:nvPr>
            <p:ph type="body" sz="half" idx="3"/>
          </p:nvPr>
        </p:nvSpPr>
        <p:spPr/>
        <p:txBody>
          <a:bodyPr/>
          <a:lstStyle/>
          <a:p>
            <a:r>
              <a:rPr lang="zh-TW" altLang="en-US" dirty="0" smtClean="0"/>
              <a:t>建築</a:t>
            </a:r>
            <a:r>
              <a:rPr lang="en-US" altLang="zh-TW" dirty="0" smtClean="0"/>
              <a:t>—</a:t>
            </a:r>
            <a:r>
              <a:rPr lang="zh-TW" altLang="en-US" dirty="0" smtClean="0">
                <a:hlinkClick r:id="rId4"/>
              </a:rPr>
              <a:t>金門</a:t>
            </a:r>
            <a:endParaRPr lang="zh-TW" altLang="en-US" dirty="0"/>
          </a:p>
        </p:txBody>
      </p:sp>
      <p:pic>
        <p:nvPicPr>
          <p:cNvPr id="1030" name="Picture 6"/>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4367243" y="2708920"/>
            <a:ext cx="458834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7801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閩南人的特色</a:t>
            </a:r>
            <a:endParaRPr lang="zh-TW" altLang="en-US" dirty="0"/>
          </a:p>
        </p:txBody>
      </p:sp>
      <p:sp>
        <p:nvSpPr>
          <p:cNvPr id="3" name="文字版面配置區 2"/>
          <p:cNvSpPr>
            <a:spLocks noGrp="1"/>
          </p:cNvSpPr>
          <p:nvPr>
            <p:ph type="body" idx="1"/>
          </p:nvPr>
        </p:nvSpPr>
        <p:spPr>
          <a:xfrm>
            <a:off x="457200" y="1285875"/>
            <a:ext cx="4834880" cy="685800"/>
          </a:xfrm>
        </p:spPr>
        <p:txBody>
          <a:bodyPr/>
          <a:lstStyle/>
          <a:p>
            <a:r>
              <a:rPr lang="zh-TW" altLang="en-US" dirty="0" smtClean="0"/>
              <a:t>服飾</a:t>
            </a:r>
            <a:r>
              <a:rPr lang="en-US" altLang="zh-TW" dirty="0" smtClean="0"/>
              <a:t>—</a:t>
            </a:r>
            <a:r>
              <a:rPr lang="zh-TW" altLang="en-US" dirty="0" smtClean="0"/>
              <a:t>寬大的袖子和華麗的花紋</a:t>
            </a:r>
            <a:endParaRPr lang="zh-TW" altLang="en-US" dirty="0"/>
          </a:p>
        </p:txBody>
      </p:sp>
      <p:pic>
        <p:nvPicPr>
          <p:cNvPr id="205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39552" y="1988840"/>
            <a:ext cx="2880320"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5436096" y="1988840"/>
            <a:ext cx="2880320"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4017424"/>
            <a:ext cx="2193032" cy="234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27701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閩南人的特色</a:t>
            </a:r>
            <a:endParaRPr lang="zh-TW" altLang="en-US" dirty="0"/>
          </a:p>
        </p:txBody>
      </p:sp>
      <p:sp>
        <p:nvSpPr>
          <p:cNvPr id="3" name="文字版面配置區 2"/>
          <p:cNvSpPr>
            <a:spLocks noGrp="1"/>
          </p:cNvSpPr>
          <p:nvPr>
            <p:ph type="body" idx="1"/>
          </p:nvPr>
        </p:nvSpPr>
        <p:spPr>
          <a:xfrm>
            <a:off x="457200" y="1285875"/>
            <a:ext cx="7931224" cy="685800"/>
          </a:xfrm>
        </p:spPr>
        <p:txBody>
          <a:bodyPr/>
          <a:lstStyle/>
          <a:p>
            <a:r>
              <a:rPr lang="zh-TW" altLang="en-US" dirty="0" smtClean="0"/>
              <a:t>飲食</a:t>
            </a:r>
            <a:r>
              <a:rPr lang="en-US" altLang="zh-TW" dirty="0" smtClean="0"/>
              <a:t>—</a:t>
            </a:r>
            <a:r>
              <a:rPr lang="zh-TW" altLang="en-US" dirty="0" smtClean="0"/>
              <a:t>主要食物是米飯，有不同的變化</a:t>
            </a:r>
            <a:endParaRPr lang="zh-TW" altLang="en-US" dirty="0"/>
          </a:p>
        </p:txBody>
      </p:sp>
      <p:pic>
        <p:nvPicPr>
          <p:cNvPr id="3074"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899592" y="2132856"/>
            <a:ext cx="2919800" cy="188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64" y="4149080"/>
            <a:ext cx="2939455" cy="214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860032" y="2112939"/>
            <a:ext cx="3024336" cy="189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4149080"/>
            <a:ext cx="3024336" cy="218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7525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閩南人的特色</a:t>
            </a:r>
            <a:endParaRPr lang="zh-TW" altLang="en-US" dirty="0"/>
          </a:p>
        </p:txBody>
      </p:sp>
      <p:sp>
        <p:nvSpPr>
          <p:cNvPr id="3" name="文字版面配置區 2"/>
          <p:cNvSpPr>
            <a:spLocks noGrp="1"/>
          </p:cNvSpPr>
          <p:nvPr>
            <p:ph type="body" idx="1"/>
          </p:nvPr>
        </p:nvSpPr>
        <p:spPr>
          <a:xfrm>
            <a:off x="457200" y="1285875"/>
            <a:ext cx="8219256" cy="685800"/>
          </a:xfrm>
        </p:spPr>
        <p:txBody>
          <a:bodyPr/>
          <a:lstStyle/>
          <a:p>
            <a:r>
              <a:rPr lang="zh-TW" altLang="en-US" dirty="0" smtClean="0"/>
              <a:t>飲食</a:t>
            </a:r>
            <a:r>
              <a:rPr lang="en-US" altLang="zh-TW" dirty="0" smtClean="0"/>
              <a:t>—</a:t>
            </a:r>
            <a:r>
              <a:rPr lang="zh-TW" altLang="en-US" dirty="0" smtClean="0"/>
              <a:t>我們常見的閩南料理</a:t>
            </a:r>
            <a:endParaRPr lang="zh-TW" altLang="en-US" dirty="0"/>
          </a:p>
        </p:txBody>
      </p:sp>
      <p:pic>
        <p:nvPicPr>
          <p:cNvPr id="5122"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971600" y="2024845"/>
            <a:ext cx="2736303" cy="2052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1991392"/>
            <a:ext cx="2777505" cy="2013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307383"/>
            <a:ext cx="2736304" cy="204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4307383"/>
            <a:ext cx="2777505" cy="186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26240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閩南人的特色</a:t>
            </a:r>
            <a:endParaRPr lang="zh-TW" altLang="en-US" dirty="0"/>
          </a:p>
        </p:txBody>
      </p:sp>
      <p:sp>
        <p:nvSpPr>
          <p:cNvPr id="3" name="文字版面配置區 2"/>
          <p:cNvSpPr>
            <a:spLocks noGrp="1"/>
          </p:cNvSpPr>
          <p:nvPr>
            <p:ph type="body" idx="1"/>
          </p:nvPr>
        </p:nvSpPr>
        <p:spPr>
          <a:xfrm>
            <a:off x="457200" y="1285875"/>
            <a:ext cx="8219256" cy="685800"/>
          </a:xfrm>
        </p:spPr>
        <p:txBody>
          <a:bodyPr/>
          <a:lstStyle/>
          <a:p>
            <a:r>
              <a:rPr lang="zh-TW" altLang="en-US" dirty="0" smtClean="0"/>
              <a:t>飲食</a:t>
            </a:r>
            <a:r>
              <a:rPr lang="en-US" altLang="zh-TW" dirty="0" smtClean="0"/>
              <a:t>--</a:t>
            </a:r>
            <a:r>
              <a:rPr lang="zh-TW" altLang="en-US" dirty="0" smtClean="0"/>
              <a:t>我們常見的閩南料理</a:t>
            </a:r>
            <a:endParaRPr lang="zh-TW" alt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293096"/>
            <a:ext cx="3096344"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053717"/>
            <a:ext cx="3168352" cy="2065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1" y="4262797"/>
            <a:ext cx="3115233" cy="2076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bwMode="auto">
          <a:xfrm>
            <a:off x="579094" y="2046861"/>
            <a:ext cx="3200818" cy="195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6332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台灣本島地圖</a:t>
            </a:r>
            <a:endParaRPr lang="zh-TW" altLang="en-US" dirty="0"/>
          </a:p>
        </p:txBody>
      </p:sp>
      <p:pic>
        <p:nvPicPr>
          <p:cNvPr id="4" name="內容版面配置區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59832" y="260648"/>
            <a:ext cx="3289583" cy="6035933"/>
          </a:xfrm>
        </p:spPr>
      </p:pic>
      <p:sp>
        <p:nvSpPr>
          <p:cNvPr id="5" name="AutoShape 2"/>
          <p:cNvSpPr>
            <a:spLocks noChangeArrowheads="1"/>
          </p:cNvSpPr>
          <p:nvPr/>
        </p:nvSpPr>
        <p:spPr bwMode="auto">
          <a:xfrm>
            <a:off x="1403648" y="4869160"/>
            <a:ext cx="2097782" cy="762000"/>
          </a:xfrm>
          <a:prstGeom prst="wedgeEllipseCallout">
            <a:avLst>
              <a:gd name="adj1" fmla="val 71509"/>
              <a:gd name="adj2" fmla="val -39250"/>
            </a:avLst>
          </a:prstGeom>
          <a:noFill/>
          <a:ln w="190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200" b="1" i="0" u="none" strike="noStrike" cap="none" normalizeH="0" baseline="0" smtClean="0">
                <a:ln>
                  <a:noFill/>
                </a:ln>
                <a:solidFill>
                  <a:srgbClr val="002060"/>
                </a:solidFill>
                <a:effectLst/>
                <a:latin typeface="華康儷中黑" pitchFamily="49" charset="-120"/>
                <a:ea typeface="華康儷中黑" pitchFamily="49" charset="-120"/>
                <a:cs typeface="新細明體" pitchFamily="18" charset="-120"/>
              </a:rPr>
              <a:t>我的家鄉</a:t>
            </a:r>
            <a:endParaRPr kumimoji="1" lang="zh-TW" altLang="zh-TW" sz="1800" b="0" i="0" u="none" strike="noStrike" cap="none" normalizeH="0" baseline="0" smtClean="0">
              <a:ln>
                <a:noFill/>
              </a:ln>
              <a:solidFill>
                <a:schemeClr val="tx1"/>
              </a:solidFill>
              <a:effectLst/>
              <a:latin typeface="Arial" pitchFamily="34" charset="0"/>
              <a:ea typeface="新細明體" pitchFamily="18" charset="-120"/>
              <a:cs typeface="新細明體" pitchFamily="18" charset="-120"/>
            </a:endParaRPr>
          </a:p>
        </p:txBody>
      </p:sp>
      <p:sp>
        <p:nvSpPr>
          <p:cNvPr id="6" name="文字方塊 5"/>
          <p:cNvSpPr txBox="1"/>
          <p:nvPr/>
        </p:nvSpPr>
        <p:spPr>
          <a:xfrm>
            <a:off x="5580112" y="3789040"/>
            <a:ext cx="3456384" cy="1200329"/>
          </a:xfrm>
          <a:prstGeom prst="rect">
            <a:avLst/>
          </a:prstGeom>
          <a:noFill/>
        </p:spPr>
        <p:txBody>
          <a:bodyPr wrap="square" rtlCol="0">
            <a:spAutoFit/>
          </a:bodyPr>
          <a:lstStyle/>
          <a:p>
            <a:r>
              <a:rPr lang="zh-TW" altLang="en-US" sz="3600" dirty="0" smtClean="0">
                <a:latin typeface="+mj-ea"/>
                <a:ea typeface="+mj-ea"/>
              </a:rPr>
              <a:t>我的家鄉在台灣的屏東縣屏東市</a:t>
            </a:r>
            <a:endParaRPr lang="zh-TW" altLang="en-US" sz="3600" dirty="0">
              <a:latin typeface="+mj-ea"/>
              <a:ea typeface="+mj-ea"/>
            </a:endParaRPr>
          </a:p>
        </p:txBody>
      </p:sp>
    </p:spTree>
    <p:extLst>
      <p:ext uri="{BB962C8B-B14F-4D97-AF65-F5344CB8AC3E}">
        <p14:creationId xmlns:p14="http://schemas.microsoft.com/office/powerpoint/2010/main" val="4234147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眷村文化</a:t>
            </a:r>
            <a:endParaRPr lang="zh-TW" altLang="en-US" dirty="0"/>
          </a:p>
        </p:txBody>
      </p:sp>
      <p:sp>
        <p:nvSpPr>
          <p:cNvPr id="3" name="文字版面配置區 2"/>
          <p:cNvSpPr>
            <a:spLocks noGrp="1"/>
          </p:cNvSpPr>
          <p:nvPr>
            <p:ph type="body" idx="1"/>
          </p:nvPr>
        </p:nvSpPr>
        <p:spPr>
          <a:xfrm>
            <a:off x="457200" y="1285874"/>
            <a:ext cx="8507288" cy="5167462"/>
          </a:xfrm>
        </p:spPr>
        <p:txBody>
          <a:bodyPr/>
          <a:lstStyle/>
          <a:p>
            <a:r>
              <a:rPr lang="zh-TW" altLang="en-US" sz="1600" dirty="0">
                <a:solidFill>
                  <a:schemeClr val="tx1"/>
                </a:solidFill>
              </a:rPr>
              <a:t>在台灣，報章媒體有時會出現「眷村改建」的相關報導，此外也有許多電視、電影、舞台劇的主題是「眷村文化」，近年甚至出現「眷村美食」，各地也紛紛成立「眷村博物館」、「眷村故事館」－－究竟，什麼是眷村呢？ 原來，中華民國政府在國共內戰失利之後，率領大批軍人從大陸撤退到台灣，一九五○年前後，台灣人口因而爆增一百五十萬人，為了解決居住的問題，政府便著手興建或安排房舍、村落，以供軍人及眷屬居住，於是，形成了獨特的「眷村」－－中華民國軍人及其眷屬所居住的村落。 早期眷村主體多為磚造，紅磚牆上常繪有藍、白、紅三色國旗，並漆寫上大大的「反共標語」，如「反攻大陸」、「解救同胞」、「軍民團結」等，當時是激起滿腔熱血，如今則引人思古幽情</a:t>
            </a:r>
            <a:r>
              <a:rPr lang="zh-TW" altLang="en-US" sz="1600" dirty="0" smtClean="0">
                <a:solidFill>
                  <a:schemeClr val="tx1"/>
                </a:solidFill>
              </a:rPr>
              <a:t>。</a:t>
            </a:r>
            <a:endParaRPr lang="en-US" altLang="zh-TW" sz="1600" dirty="0" smtClean="0">
              <a:solidFill>
                <a:schemeClr val="tx1"/>
              </a:solidFill>
            </a:endParaRPr>
          </a:p>
          <a:p>
            <a:r>
              <a:rPr lang="zh-TW" altLang="en-US" sz="1600" dirty="0" smtClean="0">
                <a:solidFill>
                  <a:schemeClr val="tx1"/>
                </a:solidFill>
              </a:rPr>
              <a:t>眷村</a:t>
            </a:r>
            <a:r>
              <a:rPr lang="zh-TW" altLang="en-US" sz="1600" dirty="0">
                <a:solidFill>
                  <a:schemeClr val="tx1"/>
                </a:solidFill>
              </a:rPr>
              <a:t>規模由數十戶至數百戶不等，狹小的居住空間與公共設施的缺乏，無形中讓眷村的居民互動頻繁，諸如煮飯時間借用調味料、臨時有事出門時將小孩交由鄰居互相照看、荼餘飯後搬張凳子在街上閒談，都是常見的眷村畫面，也因此形成了獨特的眷村社區意識。眷村居民來自大陸各地，各具特色的飲食習慣日漸融入家常生活，時至今日，從餐廳菜色到街邊小吃，都看得到眷村菜的影子，台灣飲食文化因而更顯多元。 </a:t>
            </a:r>
            <a:endParaRPr lang="en-US" altLang="zh-TW" sz="1600" dirty="0" smtClean="0">
              <a:solidFill>
                <a:schemeClr val="tx1"/>
              </a:solidFill>
            </a:endParaRPr>
          </a:p>
          <a:p>
            <a:r>
              <a:rPr lang="zh-TW" altLang="en-US" sz="1600" dirty="0" smtClean="0">
                <a:solidFill>
                  <a:schemeClr val="tx1"/>
                </a:solidFill>
              </a:rPr>
              <a:t>現今</a:t>
            </a:r>
            <a:r>
              <a:rPr lang="zh-TW" altLang="en-US" sz="1600" dirty="0">
                <a:solidFill>
                  <a:schemeClr val="tx1"/>
                </a:solidFill>
              </a:rPr>
              <a:t>眷村由於大量進行改建，已難再保有昔日獨特的文化樣貌，因此各地政府紛紛設立博物館或保留區，保存有特色的村落；兒時在眷村成長的藝文界人士，則透過攝影、文學、戲劇等方式留存記憶。眷村經常依居住或贊住興建的單位進行命名，如「陸光」表示居住者多為陸軍眷屬、「凌雲」代表空軍、「台貿」則代表由企業捐助興建，現今仍可看到許多以眷村名稱命名的公車站牌，彷彿也標誌著一段獨特的歷史足跡</a:t>
            </a:r>
            <a:r>
              <a:rPr lang="zh-TW" altLang="en-US" sz="1600" dirty="0" smtClean="0">
                <a:solidFill>
                  <a:schemeClr val="tx1"/>
                </a:solidFill>
              </a:rPr>
              <a:t>。</a:t>
            </a:r>
            <a:endParaRPr lang="en-US" altLang="zh-TW" sz="1600" dirty="0" smtClean="0">
              <a:solidFill>
                <a:schemeClr val="tx1"/>
              </a:solidFill>
            </a:endParaRPr>
          </a:p>
          <a:p>
            <a:endParaRPr lang="en-US" altLang="zh-TW" sz="1600" dirty="0">
              <a:solidFill>
                <a:schemeClr val="tx1"/>
              </a:solidFill>
            </a:endParaRPr>
          </a:p>
          <a:p>
            <a:r>
              <a:rPr lang="en-US" altLang="zh-TW" sz="1600" dirty="0" smtClean="0">
                <a:solidFill>
                  <a:schemeClr val="tx1"/>
                </a:solidFill>
              </a:rPr>
              <a:t>(</a:t>
            </a:r>
            <a:r>
              <a:rPr lang="zh-TW" altLang="en-US" sz="1600" dirty="0" smtClean="0">
                <a:solidFill>
                  <a:schemeClr val="tx1"/>
                </a:solidFill>
              </a:rPr>
              <a:t>引用自</a:t>
            </a:r>
            <a:r>
              <a:rPr lang="en-US" altLang="zh-TW" sz="1600" dirty="0">
                <a:solidFill>
                  <a:schemeClr val="tx1"/>
                </a:solidFill>
              </a:rPr>
              <a:t>101 </a:t>
            </a:r>
            <a:r>
              <a:rPr lang="zh-TW" altLang="en-US" sz="1600" dirty="0">
                <a:solidFill>
                  <a:schemeClr val="tx1"/>
                </a:solidFill>
              </a:rPr>
              <a:t>年度國民中小學國語文學習領域補救教學補充教材教學活動設計競賽文本素材</a:t>
            </a:r>
            <a:r>
              <a:rPr lang="en-US" altLang="zh-TW" sz="1600" dirty="0" smtClean="0">
                <a:solidFill>
                  <a:schemeClr val="tx1"/>
                </a:solidFill>
              </a:rPr>
              <a:t>)</a:t>
            </a:r>
            <a:endParaRPr lang="zh-TW" altLang="en-US" sz="1600" dirty="0">
              <a:solidFill>
                <a:schemeClr val="tx1"/>
              </a:solidFill>
            </a:endParaRPr>
          </a:p>
        </p:txBody>
      </p:sp>
    </p:spTree>
    <p:extLst>
      <p:ext uri="{BB962C8B-B14F-4D97-AF65-F5344CB8AC3E}">
        <p14:creationId xmlns:p14="http://schemas.microsoft.com/office/powerpoint/2010/main" val="41251488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眷村文化</a:t>
            </a:r>
            <a:endParaRPr lang="zh-TW" altLang="en-US" dirty="0"/>
          </a:p>
        </p:txBody>
      </p:sp>
      <p:sp>
        <p:nvSpPr>
          <p:cNvPr id="3" name="文字版面配置區 2"/>
          <p:cNvSpPr>
            <a:spLocks noGrp="1"/>
          </p:cNvSpPr>
          <p:nvPr>
            <p:ph type="body" idx="1"/>
          </p:nvPr>
        </p:nvSpPr>
        <p:spPr>
          <a:xfrm>
            <a:off x="457200" y="1285875"/>
            <a:ext cx="8291264" cy="685800"/>
          </a:xfrm>
        </p:spPr>
        <p:txBody>
          <a:bodyPr/>
          <a:lstStyle/>
          <a:p>
            <a:r>
              <a:rPr lang="zh-TW" altLang="en-US" dirty="0" smtClean="0"/>
              <a:t>建築</a:t>
            </a:r>
            <a:r>
              <a:rPr lang="en-US" altLang="zh-TW" dirty="0" smtClean="0"/>
              <a:t>—</a:t>
            </a:r>
            <a:r>
              <a:rPr lang="zh-TW" altLang="en-US" dirty="0" smtClean="0"/>
              <a:t>窄小的巷道、紅色的磚牆、日本式的平房</a:t>
            </a:r>
            <a:endParaRPr lang="zh-TW" altLang="en-US" dirty="0"/>
          </a:p>
        </p:txBody>
      </p:sp>
      <p:pic>
        <p:nvPicPr>
          <p:cNvPr id="1026"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57200" y="2624001"/>
            <a:ext cx="4038600" cy="3057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648200" y="2764631"/>
            <a:ext cx="4038600" cy="277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6677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眷村文化</a:t>
            </a:r>
            <a:endParaRPr lang="zh-TW" altLang="en-US" dirty="0"/>
          </a:p>
        </p:txBody>
      </p:sp>
      <p:sp>
        <p:nvSpPr>
          <p:cNvPr id="3" name="文字版面配置區 2"/>
          <p:cNvSpPr>
            <a:spLocks noGrp="1"/>
          </p:cNvSpPr>
          <p:nvPr>
            <p:ph type="body" idx="1"/>
          </p:nvPr>
        </p:nvSpPr>
        <p:spPr>
          <a:xfrm>
            <a:off x="457200" y="1285875"/>
            <a:ext cx="8291264" cy="685800"/>
          </a:xfrm>
        </p:spPr>
        <p:txBody>
          <a:bodyPr/>
          <a:lstStyle/>
          <a:p>
            <a:r>
              <a:rPr lang="zh-TW" altLang="en-US" dirty="0" smtClean="0"/>
              <a:t>建築</a:t>
            </a:r>
            <a:r>
              <a:rPr lang="en-US" altLang="zh-TW" dirty="0" smtClean="0"/>
              <a:t>—</a:t>
            </a:r>
            <a:r>
              <a:rPr lang="zh-TW" altLang="en-US" dirty="0" smtClean="0"/>
              <a:t>來看看台灣各地的眷村風貌吧</a:t>
            </a:r>
            <a:endParaRPr lang="en-US" altLang="zh-TW" dirty="0" smtClean="0"/>
          </a:p>
        </p:txBody>
      </p:sp>
      <p:sp>
        <p:nvSpPr>
          <p:cNvPr id="4" name="內容版面配置區 3"/>
          <p:cNvSpPr>
            <a:spLocks noGrp="1"/>
          </p:cNvSpPr>
          <p:nvPr>
            <p:ph sz="quarter" idx="2"/>
          </p:nvPr>
        </p:nvSpPr>
        <p:spPr>
          <a:xfrm>
            <a:off x="457200" y="2133600"/>
            <a:ext cx="8075240" cy="4038600"/>
          </a:xfrm>
        </p:spPr>
        <p:txBody>
          <a:bodyPr/>
          <a:lstStyle/>
          <a:p>
            <a:r>
              <a:rPr lang="en-US" altLang="zh-TW" dirty="0">
                <a:hlinkClick r:id="rId2"/>
              </a:rPr>
              <a:t>https://</a:t>
            </a:r>
            <a:r>
              <a:rPr lang="en-US" altLang="zh-TW" dirty="0" smtClean="0">
                <a:hlinkClick r:id="rId2"/>
              </a:rPr>
              <a:t>smiletaiwan.cw.com.tw/article/4315</a:t>
            </a:r>
            <a:endParaRPr lang="en-US" altLang="zh-TW" dirty="0" smtClean="0"/>
          </a:p>
          <a:p>
            <a:endParaRPr lang="en-US" altLang="zh-TW" dirty="0"/>
          </a:p>
          <a:p>
            <a:r>
              <a:rPr lang="zh-TW" altLang="en-US" dirty="0" smtClean="0">
                <a:hlinkClick r:id="rId3"/>
              </a:rPr>
              <a:t>台灣眷村文化園區  </a:t>
            </a:r>
            <a:r>
              <a:rPr lang="en-US" altLang="zh-TW" dirty="0" smtClean="0">
                <a:hlinkClick r:id="rId3"/>
              </a:rPr>
              <a:t>https</a:t>
            </a:r>
            <a:r>
              <a:rPr lang="en-US" altLang="zh-TW" dirty="0">
                <a:hlinkClick r:id="rId3"/>
              </a:rPr>
              <a:t>://</a:t>
            </a:r>
            <a:r>
              <a:rPr lang="en-US" altLang="zh-TW" dirty="0" smtClean="0">
                <a:hlinkClick r:id="rId3"/>
              </a:rPr>
              <a:t>youtu.be/rdQbEI1Ohbc</a:t>
            </a:r>
            <a:endParaRPr lang="en-US" altLang="zh-TW" dirty="0" smtClean="0"/>
          </a:p>
          <a:p>
            <a:endParaRPr lang="en-US" altLang="zh-TW" dirty="0"/>
          </a:p>
          <a:p>
            <a:endParaRPr lang="en-US" altLang="zh-TW" dirty="0" smtClean="0"/>
          </a:p>
          <a:p>
            <a:endParaRPr lang="en-US" altLang="zh-TW" dirty="0"/>
          </a:p>
          <a:p>
            <a:endParaRPr lang="en-US" altLang="zh-TW" dirty="0" smtClean="0"/>
          </a:p>
          <a:p>
            <a:endParaRPr lang="zh-TW" altLang="en-US" dirty="0"/>
          </a:p>
        </p:txBody>
      </p:sp>
    </p:spTree>
    <p:extLst>
      <p:ext uri="{BB962C8B-B14F-4D97-AF65-F5344CB8AC3E}">
        <p14:creationId xmlns:p14="http://schemas.microsoft.com/office/powerpoint/2010/main" val="27401719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眷村文化</a:t>
            </a:r>
            <a:endParaRPr lang="zh-TW" altLang="en-US" dirty="0"/>
          </a:p>
        </p:txBody>
      </p:sp>
      <p:sp>
        <p:nvSpPr>
          <p:cNvPr id="3" name="文字版面配置區 2"/>
          <p:cNvSpPr>
            <a:spLocks noGrp="1"/>
          </p:cNvSpPr>
          <p:nvPr>
            <p:ph type="body" idx="1"/>
          </p:nvPr>
        </p:nvSpPr>
        <p:spPr>
          <a:xfrm>
            <a:off x="467544" y="980728"/>
            <a:ext cx="8424936" cy="685800"/>
          </a:xfrm>
        </p:spPr>
        <p:txBody>
          <a:bodyPr/>
          <a:lstStyle/>
          <a:p>
            <a:r>
              <a:rPr lang="zh-TW" altLang="en-US" dirty="0" smtClean="0"/>
              <a:t>飲食</a:t>
            </a:r>
            <a:r>
              <a:rPr lang="en-US" altLang="zh-TW" dirty="0" smtClean="0"/>
              <a:t>—</a:t>
            </a:r>
            <a:r>
              <a:rPr lang="zh-TW" altLang="en-US" dirty="0" smtClean="0"/>
              <a:t>以麵食類為主，並且有許多的變化</a:t>
            </a:r>
            <a:endParaRPr lang="zh-TW" altLang="en-US" dirty="0"/>
          </a:p>
        </p:txBody>
      </p:sp>
      <p:pic>
        <p:nvPicPr>
          <p:cNvPr id="2050"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00808"/>
            <a:ext cx="332985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860032" y="1700808"/>
            <a:ext cx="3367651" cy="215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149080"/>
            <a:ext cx="3312368" cy="2430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9255" y="4029968"/>
            <a:ext cx="419100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58189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smtClean="0"/>
              <a:t>在我所居住的台灣</a:t>
            </a:r>
            <a:r>
              <a:rPr lang="zh-TW" altLang="en-US" dirty="0"/>
              <a:t>，住了很多人</a:t>
            </a:r>
            <a:r>
              <a:rPr lang="zh-TW" altLang="en-US" dirty="0" smtClean="0"/>
              <a:t>，有許多文化特色的人。</a:t>
            </a:r>
            <a:endParaRPr lang="zh-TW" altLang="en-US" dirty="0"/>
          </a:p>
        </p:txBody>
      </p:sp>
      <p:sp>
        <p:nvSpPr>
          <p:cNvPr id="3" name="內容版面配置區 2"/>
          <p:cNvSpPr>
            <a:spLocks noGrp="1"/>
          </p:cNvSpPr>
          <p:nvPr>
            <p:ph sz="quarter" idx="1"/>
          </p:nvPr>
        </p:nvSpPr>
        <p:spPr>
          <a:xfrm>
            <a:off x="457200" y="1219200"/>
            <a:ext cx="3970784" cy="4730080"/>
          </a:xfrm>
        </p:spPr>
        <p:txBody>
          <a:bodyPr>
            <a:normAutofit fontScale="92500" lnSpcReduction="10000"/>
          </a:bodyPr>
          <a:lstStyle/>
          <a:p>
            <a:pPr marL="0" indent="0">
              <a:buNone/>
            </a:pPr>
            <a:endParaRPr lang="en-US" altLang="zh-TW" dirty="0" smtClean="0"/>
          </a:p>
          <a:p>
            <a:pPr marL="0" indent="0">
              <a:buNone/>
            </a:pPr>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a:p>
          <a:p>
            <a:endParaRPr lang="en-US" altLang="zh-TW" dirty="0" smtClean="0"/>
          </a:p>
          <a:p>
            <a:endParaRPr lang="en-US" altLang="zh-TW" dirty="0" smtClean="0"/>
          </a:p>
          <a:p>
            <a:pPr algn="ctr"/>
            <a:r>
              <a:rPr lang="zh-TW" altLang="en-US" dirty="0"/>
              <a:t>客家人</a:t>
            </a:r>
            <a:endParaRPr lang="en-US" altLang="zh-TW" dirty="0" smtClean="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2097866"/>
            <a:ext cx="3456384" cy="3036506"/>
          </a:xfrm>
          <a:prstGeom prst="rect">
            <a:avLst/>
          </a:prstGeom>
        </p:spPr>
      </p:pic>
      <p:sp>
        <p:nvSpPr>
          <p:cNvPr id="5" name="內容版面配置區 2"/>
          <p:cNvSpPr txBox="1">
            <a:spLocks/>
          </p:cNvSpPr>
          <p:nvPr/>
        </p:nvSpPr>
        <p:spPr>
          <a:xfrm>
            <a:off x="4682290" y="1371600"/>
            <a:ext cx="4042792" cy="4937760"/>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Font typeface="Wingdings 3"/>
              <a:buNone/>
            </a:pPr>
            <a:endParaRPr lang="en-US" altLang="zh-TW" dirty="0" smtClean="0"/>
          </a:p>
          <a:p>
            <a:pPr marL="0" indent="0">
              <a:buFont typeface="Wingdings 3"/>
              <a:buNone/>
            </a:pPr>
            <a:endParaRPr lang="en-US" altLang="zh-TW" dirty="0" smtClean="0"/>
          </a:p>
          <a:p>
            <a:endParaRPr lang="en-US" altLang="zh-TW" dirty="0" smtClean="0"/>
          </a:p>
          <a:p>
            <a:pPr marL="0" indent="0">
              <a:buNone/>
            </a:pPr>
            <a:endParaRPr lang="en-US" altLang="zh-TW" dirty="0" smtClean="0"/>
          </a:p>
          <a:p>
            <a:endParaRPr lang="en-US" altLang="zh-TW" dirty="0" smtClean="0"/>
          </a:p>
          <a:p>
            <a:endParaRPr lang="en-US" altLang="zh-TW" dirty="0" smtClean="0"/>
          </a:p>
          <a:p>
            <a:pPr marL="0" indent="0">
              <a:buNone/>
            </a:pPr>
            <a:endParaRPr lang="en-US" altLang="zh-TW" dirty="0" smtClean="0"/>
          </a:p>
          <a:p>
            <a:endParaRPr lang="en-US" altLang="zh-TW" dirty="0" smtClean="0"/>
          </a:p>
          <a:p>
            <a:pPr algn="ctr"/>
            <a:r>
              <a:rPr lang="zh-TW" altLang="en-US" dirty="0"/>
              <a:t>原住民</a:t>
            </a:r>
            <a:endParaRPr lang="en-US" altLang="zh-TW" dirty="0" smtClean="0"/>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90" y="2438305"/>
            <a:ext cx="3520392" cy="2376264"/>
          </a:xfrm>
          <a:prstGeom prst="rect">
            <a:avLst/>
          </a:prstGeom>
        </p:spPr>
      </p:pic>
    </p:spTree>
    <p:extLst>
      <p:ext uri="{BB962C8B-B14F-4D97-AF65-F5344CB8AC3E}">
        <p14:creationId xmlns:p14="http://schemas.microsoft.com/office/powerpoint/2010/main" val="3911957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在我所居住的台灣，住了很多人，有許多文化特色的人。</a:t>
            </a:r>
          </a:p>
        </p:txBody>
      </p:sp>
      <p:pic>
        <p:nvPicPr>
          <p:cNvPr id="6" name="內容版面配置區 5"/>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727836" y="2276872"/>
            <a:ext cx="3700148" cy="2451348"/>
          </a:xfrm>
        </p:spPr>
      </p:pic>
      <p:sp>
        <p:nvSpPr>
          <p:cNvPr id="4" name="內容版面配置區 2"/>
          <p:cNvSpPr txBox="1">
            <a:spLocks/>
          </p:cNvSpPr>
          <p:nvPr/>
        </p:nvSpPr>
        <p:spPr>
          <a:xfrm>
            <a:off x="457200" y="1219200"/>
            <a:ext cx="3970784" cy="4730080"/>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Font typeface="Wingdings 3"/>
              <a:buNone/>
            </a:pPr>
            <a:endParaRPr lang="en-US" altLang="zh-TW" dirty="0" smtClean="0"/>
          </a:p>
          <a:p>
            <a:pPr marL="0" indent="0">
              <a:buFont typeface="Wingdings 3"/>
              <a:buNone/>
            </a:pPr>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pPr algn="ctr"/>
            <a:r>
              <a:rPr lang="zh-TW" altLang="en-US" dirty="0" smtClean="0"/>
              <a:t>閩南人</a:t>
            </a:r>
            <a:endParaRPr lang="en-US" altLang="zh-TW" dirty="0" smtClean="0"/>
          </a:p>
        </p:txBody>
      </p:sp>
      <p:sp>
        <p:nvSpPr>
          <p:cNvPr id="5" name="內容版面配置區 2"/>
          <p:cNvSpPr txBox="1">
            <a:spLocks/>
          </p:cNvSpPr>
          <p:nvPr/>
        </p:nvSpPr>
        <p:spPr>
          <a:xfrm>
            <a:off x="4716016" y="1371600"/>
            <a:ext cx="3970784" cy="4730080"/>
          </a:xfrm>
          <a:prstGeom prst="rect">
            <a:avLst/>
          </a:prstGeom>
        </p:spPr>
        <p:txBody>
          <a:bodyPr vert="horz">
            <a:normAutofit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Font typeface="Wingdings 3"/>
              <a:buNone/>
            </a:pPr>
            <a:endParaRPr lang="en-US" altLang="zh-TW" dirty="0" smtClean="0"/>
          </a:p>
          <a:p>
            <a:pPr marL="0" indent="0">
              <a:buFont typeface="Wingdings 3"/>
              <a:buNone/>
            </a:pPr>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endParaRPr lang="en-US" altLang="zh-TW" dirty="0" smtClean="0"/>
          </a:p>
          <a:p>
            <a:pPr marL="0" indent="0">
              <a:buNone/>
            </a:pPr>
            <a:endParaRPr lang="en-US" altLang="zh-TW" dirty="0" smtClean="0"/>
          </a:p>
          <a:p>
            <a:pPr algn="ctr"/>
            <a:r>
              <a:rPr lang="zh-TW" altLang="en-US" dirty="0" smtClean="0"/>
              <a:t>外省人</a:t>
            </a:r>
            <a:endParaRPr lang="en-US" altLang="zh-TW" dirty="0" smtClean="0"/>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911" y="2132856"/>
            <a:ext cx="3456211" cy="2635865"/>
          </a:xfrm>
          <a:prstGeom prst="rect">
            <a:avLst/>
          </a:prstGeom>
        </p:spPr>
      </p:pic>
    </p:spTree>
    <p:extLst>
      <p:ext uri="{BB962C8B-B14F-4D97-AF65-F5344CB8AC3E}">
        <p14:creationId xmlns:p14="http://schemas.microsoft.com/office/powerpoint/2010/main" val="1534403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客家人的特色</a:t>
            </a:r>
            <a:endParaRPr lang="zh-TW" altLang="en-US" dirty="0"/>
          </a:p>
        </p:txBody>
      </p:sp>
      <p:sp>
        <p:nvSpPr>
          <p:cNvPr id="7" name="文字版面配置區 6"/>
          <p:cNvSpPr>
            <a:spLocks noGrp="1"/>
          </p:cNvSpPr>
          <p:nvPr>
            <p:ph type="body" idx="1"/>
          </p:nvPr>
        </p:nvSpPr>
        <p:spPr/>
        <p:txBody>
          <a:bodyPr/>
          <a:lstStyle/>
          <a:p>
            <a:r>
              <a:rPr lang="zh-TW" altLang="en-US" dirty="0" smtClean="0"/>
              <a:t>建築</a:t>
            </a:r>
            <a:r>
              <a:rPr lang="en-US" altLang="zh-TW" dirty="0" smtClean="0"/>
              <a:t>—</a:t>
            </a:r>
            <a:r>
              <a:rPr lang="zh-TW" altLang="en-US" dirty="0" smtClean="0"/>
              <a:t>土樓</a:t>
            </a:r>
            <a:endParaRPr lang="zh-TW" altLang="en-US" dirty="0"/>
          </a:p>
        </p:txBody>
      </p:sp>
      <p:sp>
        <p:nvSpPr>
          <p:cNvPr id="9" name="文字版面配置區 8"/>
          <p:cNvSpPr>
            <a:spLocks noGrp="1"/>
          </p:cNvSpPr>
          <p:nvPr>
            <p:ph type="body" sz="half" idx="3"/>
          </p:nvPr>
        </p:nvSpPr>
        <p:spPr/>
        <p:txBody>
          <a:bodyPr/>
          <a:lstStyle/>
          <a:p>
            <a:r>
              <a:rPr lang="zh-TW" altLang="en-US" dirty="0" smtClean="0"/>
              <a:t>服飾</a:t>
            </a:r>
            <a:r>
              <a:rPr lang="en-US" altLang="zh-TW" dirty="0" smtClean="0"/>
              <a:t>—</a:t>
            </a:r>
            <a:r>
              <a:rPr lang="zh-TW" altLang="en-US" dirty="0" smtClean="0"/>
              <a:t>藍衫、花布</a:t>
            </a:r>
            <a:endParaRPr lang="zh-TW" altLang="en-US" dirty="0"/>
          </a:p>
        </p:txBody>
      </p:sp>
      <p:pic>
        <p:nvPicPr>
          <p:cNvPr id="11" name="內容版面配置區 10"/>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457200" y="2903458"/>
            <a:ext cx="4038600" cy="2498883"/>
          </a:xfrm>
        </p:spPr>
      </p:pic>
      <p:pic>
        <p:nvPicPr>
          <p:cNvPr id="12" name="內容版面配置區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004048" y="2852936"/>
            <a:ext cx="3730015" cy="2664296"/>
          </a:xfrm>
        </p:spPr>
      </p:pic>
    </p:spTree>
    <p:extLst>
      <p:ext uri="{BB962C8B-B14F-4D97-AF65-F5344CB8AC3E}">
        <p14:creationId xmlns:p14="http://schemas.microsoft.com/office/powerpoint/2010/main" val="2538113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客家人的特色</a:t>
            </a:r>
            <a:endParaRPr lang="zh-TW" altLang="en-US" dirty="0"/>
          </a:p>
        </p:txBody>
      </p:sp>
      <p:sp>
        <p:nvSpPr>
          <p:cNvPr id="3" name="文字版面配置區 2"/>
          <p:cNvSpPr>
            <a:spLocks noGrp="1"/>
          </p:cNvSpPr>
          <p:nvPr>
            <p:ph type="body" idx="1"/>
          </p:nvPr>
        </p:nvSpPr>
        <p:spPr/>
        <p:txBody>
          <a:bodyPr/>
          <a:lstStyle/>
          <a:p>
            <a:r>
              <a:rPr lang="zh-TW" altLang="en-US" dirty="0" smtClean="0"/>
              <a:t>飲食</a:t>
            </a:r>
            <a:r>
              <a:rPr lang="en-US" altLang="zh-TW" dirty="0" smtClean="0"/>
              <a:t>—</a:t>
            </a:r>
            <a:r>
              <a:rPr lang="zh-TW" altLang="en-US" dirty="0" smtClean="0"/>
              <a:t>粄條</a:t>
            </a:r>
            <a:endParaRPr lang="zh-TW" altLang="en-US" dirty="0"/>
          </a:p>
        </p:txBody>
      </p:sp>
      <p:sp>
        <p:nvSpPr>
          <p:cNvPr id="4" name="文字版面配置區 3"/>
          <p:cNvSpPr>
            <a:spLocks noGrp="1"/>
          </p:cNvSpPr>
          <p:nvPr>
            <p:ph type="body" sz="half" idx="3"/>
          </p:nvPr>
        </p:nvSpPr>
        <p:spPr/>
        <p:txBody>
          <a:bodyPr/>
          <a:lstStyle/>
          <a:p>
            <a:r>
              <a:rPr lang="zh-TW" altLang="en-US" dirty="0" smtClean="0"/>
              <a:t>飲食</a:t>
            </a:r>
            <a:r>
              <a:rPr lang="en-US" altLang="zh-TW" dirty="0" smtClean="0"/>
              <a:t>—</a:t>
            </a:r>
            <a:r>
              <a:rPr lang="zh-TW" altLang="en-US" dirty="0" smtClean="0"/>
              <a:t>米苔目</a:t>
            </a:r>
            <a:endParaRPr lang="zh-TW" altLang="en-US" dirty="0"/>
          </a:p>
        </p:txBody>
      </p:sp>
      <p:pic>
        <p:nvPicPr>
          <p:cNvPr id="205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467544" y="2492896"/>
            <a:ext cx="3804228" cy="253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88024" y="2492896"/>
            <a:ext cx="3672407" cy="258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75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客家人的特色</a:t>
            </a:r>
            <a:endParaRPr lang="zh-TW" altLang="en-US" dirty="0"/>
          </a:p>
        </p:txBody>
      </p:sp>
      <p:sp>
        <p:nvSpPr>
          <p:cNvPr id="3" name="文字版面配置區 2"/>
          <p:cNvSpPr>
            <a:spLocks noGrp="1"/>
          </p:cNvSpPr>
          <p:nvPr>
            <p:ph type="body" idx="1"/>
          </p:nvPr>
        </p:nvSpPr>
        <p:spPr/>
        <p:txBody>
          <a:bodyPr/>
          <a:lstStyle/>
          <a:p>
            <a:r>
              <a:rPr lang="zh-TW" altLang="en-US" dirty="0" smtClean="0"/>
              <a:t>飲食</a:t>
            </a:r>
            <a:r>
              <a:rPr lang="en-US" altLang="zh-TW" dirty="0" smtClean="0"/>
              <a:t>—</a:t>
            </a:r>
            <a:r>
              <a:rPr lang="zh-TW" altLang="en-US" dirty="0" smtClean="0"/>
              <a:t>鹹豬肉</a:t>
            </a:r>
            <a:endParaRPr lang="zh-TW" altLang="en-US" dirty="0"/>
          </a:p>
        </p:txBody>
      </p:sp>
      <p:sp>
        <p:nvSpPr>
          <p:cNvPr id="4" name="文字版面配置區 3"/>
          <p:cNvSpPr>
            <a:spLocks noGrp="1"/>
          </p:cNvSpPr>
          <p:nvPr>
            <p:ph type="body" sz="half" idx="3"/>
          </p:nvPr>
        </p:nvSpPr>
        <p:spPr/>
        <p:txBody>
          <a:bodyPr/>
          <a:lstStyle/>
          <a:p>
            <a:r>
              <a:rPr lang="zh-TW" altLang="en-US" dirty="0" smtClean="0"/>
              <a:t>飲食</a:t>
            </a:r>
            <a:r>
              <a:rPr lang="en-US" altLang="zh-TW" dirty="0" smtClean="0"/>
              <a:t>—</a:t>
            </a:r>
            <a:r>
              <a:rPr lang="zh-TW" altLang="en-US" dirty="0" smtClean="0"/>
              <a:t>鹹菜</a:t>
            </a:r>
            <a:endParaRPr lang="zh-TW" altLang="en-US" dirty="0"/>
          </a:p>
        </p:txBody>
      </p:sp>
      <p:pic>
        <p:nvPicPr>
          <p:cNvPr id="3074"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683568" y="2060848"/>
            <a:ext cx="3672408" cy="2750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88024" y="2132856"/>
            <a:ext cx="3545813" cy="2655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a:xfrm>
            <a:off x="685136" y="5949280"/>
            <a:ext cx="4608512" cy="369332"/>
          </a:xfrm>
          <a:prstGeom prst="rect">
            <a:avLst/>
          </a:prstGeom>
          <a:noFill/>
        </p:spPr>
        <p:txBody>
          <a:bodyPr wrap="square" rtlCol="0">
            <a:spAutoFit/>
          </a:bodyPr>
          <a:lstStyle/>
          <a:p>
            <a:r>
              <a:rPr lang="zh-TW" altLang="en-US" dirty="0">
                <a:latin typeface="+mj-ea"/>
                <a:ea typeface="+mj-ea"/>
                <a:hlinkClick r:id="rId4"/>
              </a:rPr>
              <a:t>下課花路</a:t>
            </a:r>
            <a:r>
              <a:rPr lang="zh-TW" altLang="en-US" dirty="0" smtClean="0">
                <a:latin typeface="+mj-ea"/>
                <a:ea typeface="+mj-ea"/>
                <a:hlinkClick r:id="rId4"/>
              </a:rPr>
              <a:t>米</a:t>
            </a:r>
            <a:r>
              <a:rPr lang="en-US" altLang="zh-TW" dirty="0" smtClean="0">
                <a:latin typeface="+mj-ea"/>
                <a:ea typeface="+mj-ea"/>
                <a:hlinkClick r:id="rId4"/>
              </a:rPr>
              <a:t>—</a:t>
            </a:r>
            <a:r>
              <a:rPr lang="zh-TW" altLang="en-US" dirty="0" smtClean="0">
                <a:latin typeface="+mj-ea"/>
                <a:ea typeface="+mj-ea"/>
                <a:hlinkClick r:id="rId4"/>
              </a:rPr>
              <a:t>客家</a:t>
            </a:r>
            <a:r>
              <a:rPr lang="zh-TW" altLang="en-US" dirty="0">
                <a:latin typeface="+mj-ea"/>
                <a:ea typeface="+mj-ea"/>
                <a:hlinkClick r:id="rId4"/>
              </a:rPr>
              <a:t>食材大蒐秘</a:t>
            </a:r>
            <a:endParaRPr lang="zh-TW" altLang="en-US" dirty="0">
              <a:latin typeface="+mj-ea"/>
              <a:ea typeface="+mj-ea"/>
            </a:endParaRPr>
          </a:p>
        </p:txBody>
      </p:sp>
      <p:sp>
        <p:nvSpPr>
          <p:cNvPr id="6" name="文字方塊 5"/>
          <p:cNvSpPr txBox="1"/>
          <p:nvPr/>
        </p:nvSpPr>
        <p:spPr>
          <a:xfrm>
            <a:off x="685136" y="4995258"/>
            <a:ext cx="3456384" cy="369332"/>
          </a:xfrm>
          <a:prstGeom prst="rect">
            <a:avLst/>
          </a:prstGeom>
          <a:noFill/>
        </p:spPr>
        <p:txBody>
          <a:bodyPr wrap="square" rtlCol="0">
            <a:spAutoFit/>
          </a:bodyPr>
          <a:lstStyle/>
          <a:p>
            <a:r>
              <a:rPr lang="zh-TW" altLang="en-US" dirty="0">
                <a:latin typeface="+mj-ea"/>
                <a:ea typeface="+mj-ea"/>
                <a:hlinkClick r:id="rId5"/>
              </a:rPr>
              <a:t>客家</a:t>
            </a:r>
            <a:r>
              <a:rPr lang="zh-TW" altLang="en-US" dirty="0" smtClean="0">
                <a:latin typeface="+mj-ea"/>
                <a:ea typeface="+mj-ea"/>
                <a:hlinkClick r:id="rId5"/>
              </a:rPr>
              <a:t>電視台</a:t>
            </a:r>
            <a:r>
              <a:rPr lang="en-US" altLang="zh-TW" dirty="0" smtClean="0">
                <a:latin typeface="+mj-ea"/>
                <a:ea typeface="+mj-ea"/>
                <a:hlinkClick r:id="rId5"/>
              </a:rPr>
              <a:t>—</a:t>
            </a:r>
            <a:r>
              <a:rPr lang="zh-TW" altLang="en-US" dirty="0" smtClean="0">
                <a:latin typeface="+mj-ea"/>
                <a:ea typeface="+mj-ea"/>
                <a:hlinkClick r:id="rId5"/>
              </a:rPr>
              <a:t>百年</a:t>
            </a:r>
            <a:r>
              <a:rPr lang="zh-TW" altLang="en-US" dirty="0">
                <a:latin typeface="+mj-ea"/>
                <a:ea typeface="+mj-ea"/>
                <a:hlinkClick r:id="rId5"/>
              </a:rPr>
              <a:t>客家文化美食</a:t>
            </a:r>
            <a:endParaRPr lang="zh-TW" altLang="en-US" dirty="0">
              <a:latin typeface="+mj-ea"/>
              <a:ea typeface="+mj-ea"/>
            </a:endParaRPr>
          </a:p>
        </p:txBody>
      </p:sp>
      <p:sp>
        <p:nvSpPr>
          <p:cNvPr id="7" name="文字方塊 6"/>
          <p:cNvSpPr txBox="1"/>
          <p:nvPr/>
        </p:nvSpPr>
        <p:spPr>
          <a:xfrm>
            <a:off x="685136" y="5507940"/>
            <a:ext cx="2880320" cy="369332"/>
          </a:xfrm>
          <a:prstGeom prst="rect">
            <a:avLst/>
          </a:prstGeom>
          <a:noFill/>
        </p:spPr>
        <p:txBody>
          <a:bodyPr wrap="square" rtlCol="0">
            <a:spAutoFit/>
          </a:bodyPr>
          <a:lstStyle/>
          <a:p>
            <a:r>
              <a:rPr lang="zh-TW" altLang="en-US" dirty="0" smtClean="0">
                <a:latin typeface="+mj-ea"/>
                <a:ea typeface="+mj-ea"/>
                <a:hlinkClick r:id="rId6"/>
              </a:rPr>
              <a:t>下課花路米</a:t>
            </a:r>
            <a:r>
              <a:rPr lang="en-US" altLang="zh-TW" dirty="0" smtClean="0">
                <a:latin typeface="+mj-ea"/>
                <a:ea typeface="+mj-ea"/>
                <a:hlinkClick r:id="rId6"/>
              </a:rPr>
              <a:t>-</a:t>
            </a:r>
            <a:r>
              <a:rPr lang="zh-TW" altLang="en-US" dirty="0" smtClean="0">
                <a:latin typeface="+mj-ea"/>
                <a:ea typeface="+mj-ea"/>
                <a:hlinkClick r:id="rId6"/>
              </a:rPr>
              <a:t>客家庄踩福菜</a:t>
            </a:r>
            <a:endParaRPr lang="zh-TW" altLang="en-US" dirty="0">
              <a:latin typeface="+mj-ea"/>
              <a:ea typeface="+mj-ea"/>
            </a:endParaRPr>
          </a:p>
        </p:txBody>
      </p:sp>
    </p:spTree>
    <p:extLst>
      <p:ext uri="{BB962C8B-B14F-4D97-AF65-F5344CB8AC3E}">
        <p14:creationId xmlns:p14="http://schemas.microsoft.com/office/powerpoint/2010/main" val="1735530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原住民的特色</a:t>
            </a:r>
            <a:endParaRPr lang="zh-TW" altLang="en-US" dirty="0"/>
          </a:p>
        </p:txBody>
      </p:sp>
      <p:sp>
        <p:nvSpPr>
          <p:cNvPr id="3" name="文字版面配置區 2"/>
          <p:cNvSpPr>
            <a:spLocks noGrp="1"/>
          </p:cNvSpPr>
          <p:nvPr>
            <p:ph type="body" idx="1"/>
          </p:nvPr>
        </p:nvSpPr>
        <p:spPr/>
        <p:txBody>
          <a:bodyPr/>
          <a:lstStyle/>
          <a:p>
            <a:r>
              <a:rPr lang="zh-TW" altLang="en-US" dirty="0" smtClean="0"/>
              <a:t>建築</a:t>
            </a:r>
            <a:r>
              <a:rPr lang="en-US" altLang="zh-TW" dirty="0" smtClean="0"/>
              <a:t>—</a:t>
            </a:r>
            <a:r>
              <a:rPr lang="zh-TW" altLang="en-US" dirty="0" smtClean="0"/>
              <a:t>石板屋</a:t>
            </a:r>
            <a:endParaRPr lang="zh-TW" altLang="en-US" dirty="0"/>
          </a:p>
        </p:txBody>
      </p:sp>
      <p:sp>
        <p:nvSpPr>
          <p:cNvPr id="4" name="文字版面配置區 3"/>
          <p:cNvSpPr>
            <a:spLocks noGrp="1"/>
          </p:cNvSpPr>
          <p:nvPr>
            <p:ph type="body" sz="half" idx="3"/>
          </p:nvPr>
        </p:nvSpPr>
        <p:spPr/>
        <p:txBody>
          <a:bodyPr/>
          <a:lstStyle/>
          <a:p>
            <a:r>
              <a:rPr lang="zh-TW" altLang="en-US" dirty="0" smtClean="0"/>
              <a:t>建築</a:t>
            </a:r>
            <a:r>
              <a:rPr lang="en-US" altLang="zh-TW" dirty="0" smtClean="0"/>
              <a:t>—</a:t>
            </a:r>
            <a:r>
              <a:rPr lang="zh-TW" altLang="en-US" dirty="0" smtClean="0"/>
              <a:t>高腳屋</a:t>
            </a:r>
            <a:endParaRPr lang="zh-TW" altLang="en-US" dirty="0"/>
          </a:p>
        </p:txBody>
      </p:sp>
      <p:pic>
        <p:nvPicPr>
          <p:cNvPr id="1026"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395536" y="2492896"/>
            <a:ext cx="3804228" cy="253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88024" y="2420888"/>
            <a:ext cx="3624956" cy="2715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3877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原住民的特色</a:t>
            </a:r>
            <a:endParaRPr lang="zh-TW" altLang="en-US" dirty="0"/>
          </a:p>
        </p:txBody>
      </p:sp>
      <p:sp>
        <p:nvSpPr>
          <p:cNvPr id="3" name="文字版面配置區 2"/>
          <p:cNvSpPr>
            <a:spLocks noGrp="1"/>
          </p:cNvSpPr>
          <p:nvPr>
            <p:ph type="body" idx="1"/>
          </p:nvPr>
        </p:nvSpPr>
        <p:spPr/>
        <p:txBody>
          <a:bodyPr/>
          <a:lstStyle/>
          <a:p>
            <a:r>
              <a:rPr lang="zh-TW" altLang="en-US" dirty="0" smtClean="0"/>
              <a:t>建築</a:t>
            </a:r>
            <a:r>
              <a:rPr lang="en-US" altLang="zh-TW" dirty="0" smtClean="0"/>
              <a:t>—</a:t>
            </a:r>
            <a:r>
              <a:rPr lang="zh-TW" altLang="en-US" dirty="0" smtClean="0"/>
              <a:t>圖騰柱</a:t>
            </a:r>
            <a:endParaRPr lang="zh-TW" altLang="en-US" dirty="0"/>
          </a:p>
        </p:txBody>
      </p:sp>
      <p:sp>
        <p:nvSpPr>
          <p:cNvPr id="4" name="文字版面配置區 3"/>
          <p:cNvSpPr>
            <a:spLocks noGrp="1"/>
          </p:cNvSpPr>
          <p:nvPr>
            <p:ph type="body" sz="half" idx="3"/>
          </p:nvPr>
        </p:nvSpPr>
        <p:spPr/>
        <p:txBody>
          <a:bodyPr/>
          <a:lstStyle/>
          <a:p>
            <a:r>
              <a:rPr lang="zh-TW" altLang="en-US" dirty="0" smtClean="0"/>
              <a:t>建築</a:t>
            </a:r>
            <a:r>
              <a:rPr lang="en-US" altLang="zh-TW" dirty="0" smtClean="0"/>
              <a:t>—</a:t>
            </a:r>
            <a:r>
              <a:rPr lang="zh-TW" altLang="en-US" dirty="0" smtClean="0"/>
              <a:t>教堂</a:t>
            </a:r>
            <a:endParaRPr lang="zh-TW" altLang="en-US" dirty="0"/>
          </a:p>
        </p:txBody>
      </p:sp>
      <p:pic>
        <p:nvPicPr>
          <p:cNvPr id="205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bwMode="auto">
          <a:xfrm>
            <a:off x="539552" y="2348880"/>
            <a:ext cx="3738082" cy="2799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16016" y="2348880"/>
            <a:ext cx="3800207" cy="2885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75367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原創">
  <a:themeElements>
    <a:clrScheme name="原創">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原創">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原創">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877</TotalTime>
  <Words>809</Words>
  <Application>Microsoft Office PowerPoint</Application>
  <PresentationFormat>如螢幕大小 (4:3)</PresentationFormat>
  <Paragraphs>110</Paragraphs>
  <Slides>23</Slides>
  <Notes>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23</vt:i4>
      </vt:variant>
    </vt:vector>
  </HeadingPairs>
  <TitlesOfParts>
    <vt:vector size="33" baseType="lpstr">
      <vt:lpstr>華康儷中黑</vt:lpstr>
      <vt:lpstr>新細明體</vt:lpstr>
      <vt:lpstr>標楷體</vt:lpstr>
      <vt:lpstr>Arial</vt:lpstr>
      <vt:lpstr>Bookman Old Style</vt:lpstr>
      <vt:lpstr>Calibri</vt:lpstr>
      <vt:lpstr>Gill Sans MT</vt:lpstr>
      <vt:lpstr>Wingdings</vt:lpstr>
      <vt:lpstr>Wingdings 3</vt:lpstr>
      <vt:lpstr>原創</vt:lpstr>
      <vt:lpstr>認識台灣和我的家</vt:lpstr>
      <vt:lpstr>台灣本島地圖</vt:lpstr>
      <vt:lpstr>在我所居住的台灣，住了很多人，有許多文化特色的人。</vt:lpstr>
      <vt:lpstr>在我所居住的台灣，住了很多人，有許多文化特色的人。</vt:lpstr>
      <vt:lpstr>客家人的特色</vt:lpstr>
      <vt:lpstr>客家人的特色</vt:lpstr>
      <vt:lpstr>客家人的特色</vt:lpstr>
      <vt:lpstr>原住民的特色</vt:lpstr>
      <vt:lpstr>原住民的特色</vt:lpstr>
      <vt:lpstr>原住民的特色</vt:lpstr>
      <vt:lpstr>原住民的特色</vt:lpstr>
      <vt:lpstr>原住民的特色</vt:lpstr>
      <vt:lpstr>原住民的特色</vt:lpstr>
      <vt:lpstr>原住民的特色</vt:lpstr>
      <vt:lpstr>閩南人的特色</vt:lpstr>
      <vt:lpstr>閩南人的特色</vt:lpstr>
      <vt:lpstr>閩南人的特色</vt:lpstr>
      <vt:lpstr>閩南人的特色</vt:lpstr>
      <vt:lpstr>閩南人的特色</vt:lpstr>
      <vt:lpstr>眷村文化</vt:lpstr>
      <vt:lpstr>眷村文化</vt:lpstr>
      <vt:lpstr>眷村文化</vt:lpstr>
      <vt:lpstr>眷村文化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認識台灣和我的家</dc:title>
  <dc:creator>USER-PC</dc:creator>
  <cp:lastModifiedBy>username</cp:lastModifiedBy>
  <cp:revision>49</cp:revision>
  <cp:lastPrinted>2017-03-28T01:33:42Z</cp:lastPrinted>
  <dcterms:created xsi:type="dcterms:W3CDTF">2017-02-21T06:20:22Z</dcterms:created>
  <dcterms:modified xsi:type="dcterms:W3CDTF">2022-05-30T03:40:42Z</dcterms:modified>
</cp:coreProperties>
</file>